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5" r:id="rId8"/>
    <p:sldId id="274" r:id="rId9"/>
    <p:sldId id="277" r:id="rId10"/>
    <p:sldId id="276" r:id="rId11"/>
    <p:sldId id="273" r:id="rId12"/>
    <p:sldId id="278" r:id="rId13"/>
    <p:sldId id="279" r:id="rId14"/>
    <p:sldId id="280" r:id="rId15"/>
    <p:sldId id="281" r:id="rId16"/>
    <p:sldId id="285" r:id="rId17"/>
    <p:sldId id="286" r:id="rId18"/>
    <p:sldId id="287" r:id="rId19"/>
    <p:sldId id="288" r:id="rId20"/>
    <p:sldId id="289" r:id="rId21"/>
    <p:sldId id="282" r:id="rId22"/>
    <p:sldId id="283" r:id="rId23"/>
    <p:sldId id="284" r:id="rId24"/>
    <p:sldId id="267" r:id="rId25"/>
  </p:sldIdLst>
  <p:sldSz cx="9144000" cy="6858000" type="screen4x3"/>
  <p:notesSz cx="6735763" cy="986631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3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_ntb\Desktop\prezentacia%20KM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_ntb\Desktop\prezentacia%20KM.xls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_ntb\Desktop\prezentacia%20KM.xls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_ntb\Desktop\prezentacia%20KM.xls" TargetMode="External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_ntb\Desktop\prezentacia%20KM.xls" TargetMode="External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_ntb\Desktop\prezentacia%20KM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'Hárok1 (3)'!$A$3</c:f>
              <c:strCache>
                <c:ptCount val="1"/>
                <c:pt idx="0">
                  <c:v>Dorast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0.44444455245566095"/>
                </c:manualLayout>
              </c:layout>
              <c:showVal val="1"/>
            </c:dLbl>
            <c:dLbl>
              <c:idx val="1"/>
              <c:layout>
                <c:manualLayout>
                  <c:x val="1.6380016380016416E-3"/>
                  <c:y val="0.4722223369841394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4629630754746474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47222233698413946"/>
                </c:manualLayout>
              </c:layout>
              <c:showVal val="1"/>
            </c:dLbl>
            <c:txPr>
              <a:bodyPr anchor="t" anchorCtr="0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'Hárok1 (3)'!$B$1:$E$2</c:f>
              <c:strCache>
                <c:ptCount val="4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</c:strCache>
            </c:strRef>
          </c:cat>
          <c:val>
            <c:numRef>
              <c:f>'Hárok1 (3)'!$B$3:$E$3</c:f>
              <c:numCache>
                <c:formatCode>General</c:formatCode>
                <c:ptCount val="4"/>
                <c:pt idx="0">
                  <c:v>112</c:v>
                </c:pt>
                <c:pt idx="1">
                  <c:v>116</c:v>
                </c:pt>
                <c:pt idx="2">
                  <c:v>116</c:v>
                </c:pt>
                <c:pt idx="3">
                  <c:v>118</c:v>
                </c:pt>
              </c:numCache>
            </c:numRef>
          </c:val>
        </c:ser>
        <c:ser>
          <c:idx val="1"/>
          <c:order val="1"/>
          <c:tx>
            <c:strRef>
              <c:f>'Hárok1 (3)'!$A$4</c:f>
              <c:strCache>
                <c:ptCount val="1"/>
                <c:pt idx="0">
                  <c:v>Žiaci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-1.6380016380016416E-3"/>
                  <c:y val="0.6018519981170406"/>
                </c:manualLayout>
              </c:layout>
              <c:showVal val="1"/>
            </c:dLbl>
            <c:dLbl>
              <c:idx val="1"/>
              <c:layout>
                <c:manualLayout>
                  <c:x val="-1.6380016380016424E-3"/>
                  <c:y val="0.6049384186202063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53395074704742551"/>
                </c:manualLayout>
              </c:layout>
              <c:showVal val="1"/>
            </c:dLbl>
            <c:dLbl>
              <c:idx val="3"/>
              <c:layout>
                <c:manualLayout>
                  <c:x val="-1.6380016380016416E-3"/>
                  <c:y val="0.5401235880537542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'Hárok1 (3)'!$B$1:$E$2</c:f>
              <c:strCache>
                <c:ptCount val="4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</c:strCache>
            </c:strRef>
          </c:cat>
          <c:val>
            <c:numRef>
              <c:f>'Hárok1 (3)'!$B$4:$E$4</c:f>
              <c:numCache>
                <c:formatCode>General</c:formatCode>
                <c:ptCount val="4"/>
                <c:pt idx="0">
                  <c:v>148</c:v>
                </c:pt>
                <c:pt idx="1">
                  <c:v>148</c:v>
                </c:pt>
                <c:pt idx="2">
                  <c:v>133</c:v>
                </c:pt>
                <c:pt idx="3">
                  <c:v>134</c:v>
                </c:pt>
              </c:numCache>
            </c:numRef>
          </c:val>
        </c:ser>
        <c:dLbls>
          <c:showVal val="1"/>
        </c:dLbls>
        <c:shape val="box"/>
        <c:axId val="88732032"/>
        <c:axId val="88733568"/>
        <c:axId val="0"/>
      </c:bar3DChart>
      <c:catAx>
        <c:axId val="88732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8733568"/>
        <c:crosses val="autoZero"/>
        <c:auto val="1"/>
        <c:lblAlgn val="ctr"/>
        <c:lblOffset val="100"/>
      </c:catAx>
      <c:valAx>
        <c:axId val="88733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87320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sk-SK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k-SK"/>
              <a:t>Počet mládežníckych družstiev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Hárok1!$B$1:$B$2</c:f>
              <c:strCache>
                <c:ptCount val="1"/>
                <c:pt idx="0">
                  <c:v>Počet mládežníckych družstiev 2012/2013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0"/>
                  <c:y val="0.44444455245566067"/>
                </c:manualLayout>
              </c:layout>
              <c:showVal val="1"/>
            </c:dLbl>
            <c:dLbl>
              <c:idx val="1"/>
              <c:layout>
                <c:manualLayout>
                  <c:x val="-1.6380016380016409E-3"/>
                  <c:y val="0.6018519981170406"/>
                </c:manualLayout>
              </c:layout>
              <c:showVal val="1"/>
            </c:dLbl>
            <c:txPr>
              <a:bodyPr anchor="t" anchorCtr="0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Hárok1!$A$3:$A$4</c:f>
              <c:strCache>
                <c:ptCount val="2"/>
                <c:pt idx="0">
                  <c:v>Dorast</c:v>
                </c:pt>
                <c:pt idx="1">
                  <c:v>Žiaci</c:v>
                </c:pt>
              </c:strCache>
            </c:strRef>
          </c:cat>
          <c:val>
            <c:numRef>
              <c:f>Hárok1!$B$3:$B$4</c:f>
              <c:numCache>
                <c:formatCode>General</c:formatCode>
                <c:ptCount val="2"/>
                <c:pt idx="0">
                  <c:v>112</c:v>
                </c:pt>
                <c:pt idx="1">
                  <c:v>148</c:v>
                </c:pt>
              </c:numCache>
            </c:numRef>
          </c:val>
        </c:ser>
        <c:ser>
          <c:idx val="1"/>
          <c:order val="1"/>
          <c:tx>
            <c:strRef>
              <c:f>Hárok1!$C$1:$C$2</c:f>
              <c:strCache>
                <c:ptCount val="1"/>
                <c:pt idx="0">
                  <c:v>Počet mládežníckych družstiev 2013/2014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0.46296307547464743"/>
                </c:manualLayout>
              </c:layout>
              <c:showVal val="1"/>
            </c:dLbl>
            <c:dLbl>
              <c:idx val="1"/>
              <c:layout>
                <c:manualLayout>
                  <c:x val="-1.6380016380016409E-3"/>
                  <c:y val="0.60493841862020614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Hárok1!$A$3:$A$4</c:f>
              <c:strCache>
                <c:ptCount val="2"/>
                <c:pt idx="0">
                  <c:v>Dorast</c:v>
                </c:pt>
                <c:pt idx="1">
                  <c:v>Žiaci</c:v>
                </c:pt>
              </c:strCache>
            </c:strRef>
          </c:cat>
          <c:val>
            <c:numRef>
              <c:f>Hárok1!$C$3:$C$4</c:f>
              <c:numCache>
                <c:formatCode>General</c:formatCode>
                <c:ptCount val="2"/>
                <c:pt idx="0">
                  <c:v>116</c:v>
                </c:pt>
                <c:pt idx="1">
                  <c:v>148</c:v>
                </c:pt>
              </c:numCache>
            </c:numRef>
          </c:val>
        </c:ser>
        <c:ser>
          <c:idx val="2"/>
          <c:order val="2"/>
          <c:tx>
            <c:strRef>
              <c:f>Hárok1!$D$1:$D$2</c:f>
              <c:strCache>
                <c:ptCount val="1"/>
                <c:pt idx="0">
                  <c:v>Počet mládežníckych družstiev 2014/2015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1.6380016380016409E-3"/>
                  <c:y val="0.46296307547464743"/>
                </c:manualLayout>
              </c:layout>
              <c:showVal val="1"/>
            </c:dLbl>
            <c:dLbl>
              <c:idx val="1"/>
              <c:layout>
                <c:manualLayout>
                  <c:x val="-1.6380016380016409E-3"/>
                  <c:y val="0.54629642906008291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Hárok1!$A$3:$A$4</c:f>
              <c:strCache>
                <c:ptCount val="2"/>
                <c:pt idx="0">
                  <c:v>Dorast</c:v>
                </c:pt>
                <c:pt idx="1">
                  <c:v>Žiaci</c:v>
                </c:pt>
              </c:strCache>
            </c:strRef>
          </c:cat>
          <c:val>
            <c:numRef>
              <c:f>Hárok1!$D$3:$D$4</c:f>
              <c:numCache>
                <c:formatCode>General</c:formatCode>
                <c:ptCount val="2"/>
                <c:pt idx="0">
                  <c:v>116</c:v>
                </c:pt>
                <c:pt idx="1">
                  <c:v>133</c:v>
                </c:pt>
              </c:numCache>
            </c:numRef>
          </c:val>
        </c:ser>
        <c:ser>
          <c:idx val="3"/>
          <c:order val="3"/>
          <c:tx>
            <c:strRef>
              <c:f>Hárok1!$E$1:$E$2</c:f>
              <c:strCache>
                <c:ptCount val="1"/>
                <c:pt idx="0">
                  <c:v>Počet mládežníckych družstiev 2015/2016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0.47222233698413946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5432100085569185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Hárok1!$A$3:$A$4</c:f>
              <c:strCache>
                <c:ptCount val="2"/>
                <c:pt idx="0">
                  <c:v>Dorast</c:v>
                </c:pt>
                <c:pt idx="1">
                  <c:v>Žiaci</c:v>
                </c:pt>
              </c:strCache>
            </c:strRef>
          </c:cat>
          <c:val>
            <c:numRef>
              <c:f>Hárok1!$E$3:$E$4</c:f>
              <c:numCache>
                <c:formatCode>General</c:formatCode>
                <c:ptCount val="2"/>
                <c:pt idx="0">
                  <c:v>118</c:v>
                </c:pt>
                <c:pt idx="1">
                  <c:v>134</c:v>
                </c:pt>
              </c:numCache>
            </c:numRef>
          </c:val>
        </c:ser>
        <c:dLbls>
          <c:showVal val="1"/>
        </c:dLbls>
        <c:shape val="box"/>
        <c:axId val="54094464"/>
        <c:axId val="54108544"/>
        <c:axId val="0"/>
      </c:bar3DChart>
      <c:catAx>
        <c:axId val="540944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54108544"/>
        <c:crosses val="autoZero"/>
        <c:auto val="1"/>
        <c:lblAlgn val="ctr"/>
        <c:lblOffset val="100"/>
      </c:catAx>
      <c:valAx>
        <c:axId val="541085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40944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sk-SK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'Hárok1 (5)'!$A$3</c:f>
              <c:strCache>
                <c:ptCount val="1"/>
                <c:pt idx="0">
                  <c:v>Dorast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4904013961605611E-3"/>
                  <c:y val="0.27162846295561716"/>
                </c:manualLayout>
              </c:layout>
              <c:showVal val="1"/>
            </c:dLbl>
            <c:dLbl>
              <c:idx val="1"/>
              <c:layout>
                <c:manualLayout>
                  <c:x val="-1.071855546852458E-4"/>
                  <c:y val="0.2519724382292664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6398673192535674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47222233698413946"/>
                </c:manualLayout>
              </c:layout>
              <c:showVal val="1"/>
            </c:dLbl>
            <c:txPr>
              <a:bodyPr anchor="t" anchorCtr="0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'Hárok1 (5)'!$B$1:$D$2</c:f>
              <c:strCache>
                <c:ptCount val="3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</c:strCache>
            </c:strRef>
          </c:cat>
          <c:val>
            <c:numRef>
              <c:f>'Hárok1 (5)'!$B$3:$D$3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'Hárok1 (5)'!$A$4</c:f>
              <c:strCache>
                <c:ptCount val="1"/>
                <c:pt idx="0">
                  <c:v>Žiaci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-1.6380151433950394E-3"/>
                  <c:y val="0.17893586099837144"/>
                </c:manualLayout>
              </c:layout>
              <c:showVal val="1"/>
            </c:dLbl>
            <c:dLbl>
              <c:idx val="1"/>
              <c:layout>
                <c:manualLayout>
                  <c:x val="1.0704813730744389E-4"/>
                  <c:y val="0.25197243822926646"/>
                </c:manualLayout>
              </c:layout>
              <c:showVal val="1"/>
            </c:dLbl>
            <c:dLbl>
              <c:idx val="2"/>
              <c:layout>
                <c:manualLayout>
                  <c:x val="1.7452006980802793E-3"/>
                  <c:y val="6.986298048275412E-2"/>
                </c:manualLayout>
              </c:layout>
              <c:showVal val="1"/>
            </c:dLbl>
            <c:dLbl>
              <c:idx val="3"/>
              <c:layout>
                <c:manualLayout>
                  <c:x val="-1.6380016380016414E-3"/>
                  <c:y val="0.5401235880537542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'Hárok1 (5)'!$B$1:$D$2</c:f>
              <c:strCache>
                <c:ptCount val="3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</c:strCache>
            </c:strRef>
          </c:cat>
          <c:val>
            <c:numRef>
              <c:f>'Hárok1 (5)'!$B$4:$D$4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shape val="box"/>
        <c:axId val="105569280"/>
        <c:axId val="88961792"/>
        <c:axId val="0"/>
      </c:bar3DChart>
      <c:catAx>
        <c:axId val="1055692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8961792"/>
        <c:crosses val="autoZero"/>
        <c:auto val="1"/>
        <c:lblAlgn val="ctr"/>
        <c:lblOffset val="100"/>
      </c:catAx>
      <c:valAx>
        <c:axId val="889617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55692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sk-SK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okresy!$B$1</c:f>
              <c:strCache>
                <c:ptCount val="1"/>
                <c:pt idx="0">
                  <c:v>Dorast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okresy!$A$2:$A$12</c:f>
              <c:strCache>
                <c:ptCount val="11"/>
                <c:pt idx="0">
                  <c:v>ObFZ CA   </c:v>
                </c:pt>
                <c:pt idx="1">
                  <c:v>ObFZ ZA </c:v>
                </c:pt>
                <c:pt idx="2">
                  <c:v>ObFZ MT </c:v>
                </c:pt>
                <c:pt idx="3">
                  <c:v>ObFZ DK  </c:v>
                </c:pt>
                <c:pt idx="4">
                  <c:v>ObFZ  LM  </c:v>
                </c:pt>
                <c:pt idx="5">
                  <c:v>ObFZ  BB </c:v>
                </c:pt>
                <c:pt idx="6">
                  <c:v>ObFZ  ZV </c:v>
                </c:pt>
                <c:pt idx="7">
                  <c:v>ObFZ   LC </c:v>
                </c:pt>
                <c:pt idx="8">
                  <c:v>ObFZ   RS</c:v>
                </c:pt>
                <c:pt idx="9">
                  <c:v>ObFZ  VK</c:v>
                </c:pt>
                <c:pt idx="10">
                  <c:v>ObFZ  ZH</c:v>
                </c:pt>
              </c:strCache>
            </c:strRef>
          </c:cat>
          <c:val>
            <c:numRef>
              <c:f>okresy!$B$2:$B$12</c:f>
              <c:numCache>
                <c:formatCode>General</c:formatCode>
                <c:ptCount val="11"/>
                <c:pt idx="0">
                  <c:v>16</c:v>
                </c:pt>
                <c:pt idx="1">
                  <c:v>14</c:v>
                </c:pt>
                <c:pt idx="2">
                  <c:v>3</c:v>
                </c:pt>
                <c:pt idx="3">
                  <c:v>13</c:v>
                </c:pt>
                <c:pt idx="4">
                  <c:v>8</c:v>
                </c:pt>
                <c:pt idx="5">
                  <c:v>12</c:v>
                </c:pt>
                <c:pt idx="6">
                  <c:v>12</c:v>
                </c:pt>
                <c:pt idx="7">
                  <c:v>10</c:v>
                </c:pt>
                <c:pt idx="8">
                  <c:v>5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1"/>
          <c:order val="1"/>
          <c:tx>
            <c:strRef>
              <c:f>okresy!$C$1</c:f>
              <c:strCache>
                <c:ptCount val="1"/>
                <c:pt idx="0">
                  <c:v>Žiaci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5"/>
              <c:layout>
                <c:manualLayout>
                  <c:x val="1.0273939357331386E-2"/>
                  <c:y val="-9.9810909410990006E-3"/>
                </c:manualLayout>
              </c:layout>
              <c:showVal val="1"/>
            </c:dLbl>
            <c:dLbl>
              <c:idx val="6"/>
              <c:layout>
                <c:manualLayout>
                  <c:x val="8.561616131109508E-3"/>
                  <c:y val="-6.6540606273993884E-3"/>
                </c:manualLayout>
              </c:layout>
              <c:showVal val="1"/>
            </c:dLbl>
            <c:dLbl>
              <c:idx val="9"/>
              <c:layout>
                <c:manualLayout>
                  <c:x val="5.136969678665693E-3"/>
                  <c:y val="3.327030313699665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okresy!$A$2:$A$12</c:f>
              <c:strCache>
                <c:ptCount val="11"/>
                <c:pt idx="0">
                  <c:v>ObFZ CA   </c:v>
                </c:pt>
                <c:pt idx="1">
                  <c:v>ObFZ ZA </c:v>
                </c:pt>
                <c:pt idx="2">
                  <c:v>ObFZ MT </c:v>
                </c:pt>
                <c:pt idx="3">
                  <c:v>ObFZ DK  </c:v>
                </c:pt>
                <c:pt idx="4">
                  <c:v>ObFZ  LM  </c:v>
                </c:pt>
                <c:pt idx="5">
                  <c:v>ObFZ  BB </c:v>
                </c:pt>
                <c:pt idx="6">
                  <c:v>ObFZ  ZV </c:v>
                </c:pt>
                <c:pt idx="7">
                  <c:v>ObFZ   LC </c:v>
                </c:pt>
                <c:pt idx="8">
                  <c:v>ObFZ   RS</c:v>
                </c:pt>
                <c:pt idx="9">
                  <c:v>ObFZ  VK</c:v>
                </c:pt>
                <c:pt idx="10">
                  <c:v>ObFZ  ZH</c:v>
                </c:pt>
              </c:strCache>
            </c:strRef>
          </c:cat>
          <c:val>
            <c:numRef>
              <c:f>okresy!$C$2:$C$12</c:f>
              <c:numCache>
                <c:formatCode>General</c:formatCode>
                <c:ptCount val="11"/>
                <c:pt idx="0">
                  <c:v>24</c:v>
                </c:pt>
                <c:pt idx="1">
                  <c:v>22</c:v>
                </c:pt>
                <c:pt idx="2">
                  <c:v>4</c:v>
                </c:pt>
                <c:pt idx="3">
                  <c:v>26</c:v>
                </c:pt>
                <c:pt idx="4">
                  <c:v>8</c:v>
                </c:pt>
                <c:pt idx="5">
                  <c:v>7</c:v>
                </c:pt>
                <c:pt idx="6">
                  <c:v>12</c:v>
                </c:pt>
                <c:pt idx="7">
                  <c:v>12</c:v>
                </c:pt>
                <c:pt idx="8">
                  <c:v>8</c:v>
                </c:pt>
                <c:pt idx="9">
                  <c:v>2</c:v>
                </c:pt>
                <c:pt idx="10">
                  <c:v>8</c:v>
                </c:pt>
              </c:numCache>
            </c:numRef>
          </c:val>
        </c:ser>
        <c:dLbls>
          <c:showVal val="1"/>
        </c:dLbls>
        <c:shape val="box"/>
        <c:axId val="112536192"/>
        <c:axId val="112546176"/>
        <c:axId val="0"/>
      </c:bar3DChart>
      <c:catAx>
        <c:axId val="1125361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112546176"/>
        <c:crosses val="autoZero"/>
        <c:auto val="1"/>
        <c:lblAlgn val="ctr"/>
        <c:lblOffset val="100"/>
      </c:catAx>
      <c:valAx>
        <c:axId val="112546176"/>
        <c:scaling>
          <c:orientation val="minMax"/>
        </c:scaling>
        <c:delete val="1"/>
        <c:axPos val="l"/>
        <c:numFmt formatCode="General" sourceLinked="1"/>
        <c:tickLblPos val="none"/>
        <c:crossAx val="112536192"/>
        <c:crosses val="autoZero"/>
        <c:crossBetween val="between"/>
      </c:valAx>
    </c:plotArea>
    <c:legend>
      <c:legendPos val="r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sk-SK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k-SK" sz="1800" b="1" dirty="0"/>
              <a:t>Počet družstiev </a:t>
            </a:r>
            <a:r>
              <a:rPr lang="sk-SK" sz="1800" b="1" dirty="0" smtClean="0"/>
              <a:t>v</a:t>
            </a:r>
            <a:r>
              <a:rPr lang="sk-SK" sz="1800" b="1" dirty="0"/>
              <a:t> súťažiach </a:t>
            </a:r>
            <a:r>
              <a:rPr lang="sk-SK" sz="1800" b="1" dirty="0" err="1"/>
              <a:t>SsFZ</a:t>
            </a:r>
            <a:r>
              <a:rPr lang="sk-SK" sz="1800" b="1" dirty="0"/>
              <a:t> v ročníku ´15/´</a:t>
            </a:r>
            <a:r>
              <a:rPr lang="sk-SK" sz="1800" b="1" dirty="0" smtClean="0"/>
              <a:t>16 - Sever</a:t>
            </a:r>
            <a:endParaRPr lang="sk-SK" sz="1800" dirty="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'okresy (2)'!$B$1</c:f>
              <c:strCache>
                <c:ptCount val="1"/>
                <c:pt idx="0">
                  <c:v>Dorast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0"/>
                  <c:y val="-4.4077134986226001E-2"/>
                </c:manualLayout>
              </c:layout>
              <c:showVal val="1"/>
            </c:dLbl>
            <c:dLbl>
              <c:idx val="1"/>
              <c:layout>
                <c:manualLayout>
                  <c:x val="4.9627798027627283E-3"/>
                  <c:y val="-2.2038567493113014E-2"/>
                </c:manualLayout>
              </c:layout>
              <c:showVal val="1"/>
            </c:dLbl>
            <c:dLbl>
              <c:idx val="2"/>
              <c:layout>
                <c:manualLayout>
                  <c:x val="9.925559605525526E-3"/>
                  <c:y val="-1.6528925619834749E-2"/>
                </c:manualLayout>
              </c:layout>
              <c:showVal val="1"/>
            </c:dLbl>
            <c:dLbl>
              <c:idx val="3"/>
              <c:layout>
                <c:manualLayout>
                  <c:x val="3.3085198685084858E-3"/>
                  <c:y val="-2.2038567493113014E-2"/>
                </c:manualLayout>
              </c:layout>
              <c:showVal val="1"/>
            </c:dLbl>
            <c:dLbl>
              <c:idx val="4"/>
              <c:layout>
                <c:manualLayout>
                  <c:x val="9.9255596055254653E-3"/>
                  <c:y val="-1.652892561983474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'okresy (2)'!$A$2:$A$6</c:f>
              <c:strCache>
                <c:ptCount val="5"/>
                <c:pt idx="0">
                  <c:v>ObFZ CA   </c:v>
                </c:pt>
                <c:pt idx="1">
                  <c:v>ObFZ ZA </c:v>
                </c:pt>
                <c:pt idx="2">
                  <c:v>ObFZ MT </c:v>
                </c:pt>
                <c:pt idx="3">
                  <c:v>ObFZ DK  </c:v>
                </c:pt>
                <c:pt idx="4">
                  <c:v>ObFZ  LM  </c:v>
                </c:pt>
              </c:strCache>
            </c:strRef>
          </c:cat>
          <c:val>
            <c:numRef>
              <c:f>'okresy (2)'!$B$2:$B$6</c:f>
              <c:numCache>
                <c:formatCode>General</c:formatCode>
                <c:ptCount val="5"/>
                <c:pt idx="0">
                  <c:v>16</c:v>
                </c:pt>
                <c:pt idx="1">
                  <c:v>14</c:v>
                </c:pt>
                <c:pt idx="2">
                  <c:v>3</c:v>
                </c:pt>
                <c:pt idx="3">
                  <c:v>13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'okresy (2)'!$C$1</c:f>
              <c:strCache>
                <c:ptCount val="1"/>
                <c:pt idx="0">
                  <c:v>Žiaci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8.2712996712711977E-3"/>
                  <c:y val="-2.2038567493113014E-2"/>
                </c:manualLayout>
              </c:layout>
              <c:showVal val="1"/>
            </c:dLbl>
            <c:dLbl>
              <c:idx val="1"/>
              <c:layout>
                <c:manualLayout>
                  <c:x val="1.1579819539779677E-2"/>
                  <c:y val="-1.928374655647383E-2"/>
                </c:manualLayout>
              </c:layout>
              <c:showVal val="1"/>
            </c:dLbl>
            <c:dLbl>
              <c:idx val="2"/>
              <c:layout>
                <c:manualLayout>
                  <c:x val="1.4888339408288175E-2"/>
                  <c:y val="-1.3774104683195601E-2"/>
                </c:manualLayout>
              </c:layout>
              <c:showVal val="1"/>
            </c:dLbl>
            <c:dLbl>
              <c:idx val="3"/>
              <c:layout>
                <c:manualLayout>
                  <c:x val="8.2712996712711977E-3"/>
                  <c:y val="-1.3774104683195601E-2"/>
                </c:manualLayout>
              </c:layout>
              <c:showVal val="1"/>
            </c:dLbl>
            <c:dLbl>
              <c:idx val="4"/>
              <c:layout>
                <c:manualLayout>
                  <c:x val="1.4888339408288175E-2"/>
                  <c:y val="-1.37741046831956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'okresy (2)'!$A$2:$A$6</c:f>
              <c:strCache>
                <c:ptCount val="5"/>
                <c:pt idx="0">
                  <c:v>ObFZ CA   </c:v>
                </c:pt>
                <c:pt idx="1">
                  <c:v>ObFZ ZA </c:v>
                </c:pt>
                <c:pt idx="2">
                  <c:v>ObFZ MT </c:v>
                </c:pt>
                <c:pt idx="3">
                  <c:v>ObFZ DK  </c:v>
                </c:pt>
                <c:pt idx="4">
                  <c:v>ObFZ  LM  </c:v>
                </c:pt>
              </c:strCache>
            </c:strRef>
          </c:cat>
          <c:val>
            <c:numRef>
              <c:f>'okresy (2)'!$C$2:$C$6</c:f>
              <c:numCache>
                <c:formatCode>General</c:formatCode>
                <c:ptCount val="5"/>
                <c:pt idx="0">
                  <c:v>24</c:v>
                </c:pt>
                <c:pt idx="1">
                  <c:v>22</c:v>
                </c:pt>
                <c:pt idx="2">
                  <c:v>4</c:v>
                </c:pt>
                <c:pt idx="3">
                  <c:v>26</c:v>
                </c:pt>
                <c:pt idx="4">
                  <c:v>8</c:v>
                </c:pt>
              </c:numCache>
            </c:numRef>
          </c:val>
        </c:ser>
        <c:dLbls>
          <c:showVal val="1"/>
        </c:dLbls>
        <c:shape val="box"/>
        <c:axId val="54135424"/>
        <c:axId val="54145408"/>
        <c:axId val="0"/>
      </c:bar3DChart>
      <c:catAx>
        <c:axId val="541354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54145408"/>
        <c:crosses val="autoZero"/>
        <c:auto val="1"/>
        <c:lblAlgn val="ctr"/>
        <c:lblOffset val="100"/>
      </c:catAx>
      <c:valAx>
        <c:axId val="54145408"/>
        <c:scaling>
          <c:orientation val="minMax"/>
        </c:scaling>
        <c:delete val="1"/>
        <c:axPos val="l"/>
        <c:numFmt formatCode="General" sourceLinked="1"/>
        <c:tickLblPos val="none"/>
        <c:crossAx val="54135424"/>
        <c:crosses val="autoZero"/>
        <c:crossBetween val="between"/>
      </c:valAx>
    </c:plotArea>
    <c:legend>
      <c:legendPos val="b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sk-SK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k-SK" sz="1800" b="1"/>
              <a:t>Počet družstiev v súťažiach SsFZ v ročníku ´15/´16 - JUH</a:t>
            </a:r>
            <a:endParaRPr lang="sk-SK" sz="180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'okresy (3)'!$B$1</c:f>
              <c:strCache>
                <c:ptCount val="1"/>
                <c:pt idx="0">
                  <c:v>Dorast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8.2712996712711977E-3"/>
                  <c:y val="-5.5096418732782561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377410468319563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'okresy (3)'!$A$2:$A$7</c:f>
              <c:strCache>
                <c:ptCount val="6"/>
                <c:pt idx="0">
                  <c:v>ObFZ  BB </c:v>
                </c:pt>
                <c:pt idx="1">
                  <c:v>ObFZ  ZV </c:v>
                </c:pt>
                <c:pt idx="2">
                  <c:v>ObFZ   LC </c:v>
                </c:pt>
                <c:pt idx="3">
                  <c:v>ObFZ   RS</c:v>
                </c:pt>
                <c:pt idx="4">
                  <c:v>ObFZ  VK</c:v>
                </c:pt>
                <c:pt idx="5">
                  <c:v>ObFZ  ZH</c:v>
                </c:pt>
              </c:strCache>
            </c:strRef>
          </c:cat>
          <c:val>
            <c:numRef>
              <c:f>'okresy (3)'!$B$2:$B$7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10</c:v>
                </c:pt>
                <c:pt idx="3">
                  <c:v>5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'okresy (3)'!$C$1</c:f>
              <c:strCache>
                <c:ptCount val="1"/>
                <c:pt idx="0">
                  <c:v>Žiaci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8.2712996712711977E-3"/>
                  <c:y val="-1.1019283746556479E-2"/>
                </c:manualLayout>
              </c:layout>
              <c:showVal val="1"/>
            </c:dLbl>
            <c:dLbl>
              <c:idx val="1"/>
              <c:layout>
                <c:manualLayout>
                  <c:x val="9.9255596055254618E-3"/>
                  <c:y val="-1.2626116768284371E-17"/>
                </c:manualLayout>
              </c:layout>
              <c:showVal val="1"/>
            </c:dLbl>
            <c:dLbl>
              <c:idx val="2"/>
              <c:layout>
                <c:manualLayout>
                  <c:x val="6.6170397370169508E-3"/>
                  <c:y val="-1.2626116768284371E-17"/>
                </c:manualLayout>
              </c:layout>
              <c:showVal val="1"/>
            </c:dLbl>
            <c:dLbl>
              <c:idx val="4"/>
              <c:layout>
                <c:manualLayout>
                  <c:x val="9.9255596055254618E-3"/>
                  <c:y val="-8.2644628099173695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showVal val="1"/>
          </c:dLbls>
          <c:cat>
            <c:strRef>
              <c:f>'okresy (3)'!$A$2:$A$7</c:f>
              <c:strCache>
                <c:ptCount val="6"/>
                <c:pt idx="0">
                  <c:v>ObFZ  BB </c:v>
                </c:pt>
                <c:pt idx="1">
                  <c:v>ObFZ  ZV </c:v>
                </c:pt>
                <c:pt idx="2">
                  <c:v>ObFZ   LC </c:v>
                </c:pt>
                <c:pt idx="3">
                  <c:v>ObFZ   RS</c:v>
                </c:pt>
                <c:pt idx="4">
                  <c:v>ObFZ  VK</c:v>
                </c:pt>
                <c:pt idx="5">
                  <c:v>ObFZ  ZH</c:v>
                </c:pt>
              </c:strCache>
            </c:strRef>
          </c:cat>
          <c:val>
            <c:numRef>
              <c:f>'okresy (3)'!$C$2:$C$7</c:f>
              <c:numCache>
                <c:formatCode>General</c:formatCode>
                <c:ptCount val="6"/>
                <c:pt idx="0">
                  <c:v>7</c:v>
                </c:pt>
                <c:pt idx="1">
                  <c:v>12</c:v>
                </c:pt>
                <c:pt idx="2">
                  <c:v>12</c:v>
                </c:pt>
                <c:pt idx="3">
                  <c:v>8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</c:ser>
        <c:dLbls>
          <c:showVal val="1"/>
        </c:dLbls>
        <c:shape val="box"/>
        <c:axId val="54180864"/>
        <c:axId val="54186752"/>
        <c:axId val="0"/>
      </c:bar3DChart>
      <c:catAx>
        <c:axId val="54180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54186752"/>
        <c:crosses val="autoZero"/>
        <c:auto val="1"/>
        <c:lblAlgn val="ctr"/>
        <c:lblOffset val="100"/>
      </c:catAx>
      <c:valAx>
        <c:axId val="54186752"/>
        <c:scaling>
          <c:orientation val="minMax"/>
        </c:scaling>
        <c:delete val="1"/>
        <c:axPos val="l"/>
        <c:numFmt formatCode="General" sourceLinked="1"/>
        <c:tickLblPos val="none"/>
        <c:crossAx val="54180864"/>
        <c:crosses val="autoZero"/>
        <c:crossBetween val="between"/>
      </c:valAx>
    </c:plotArea>
    <c:legend>
      <c:legendPos val="b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sk-SK"/>
        </a:p>
      </c:txPr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ĺžni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ĺžni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bdĺžni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2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04F5-A8FF-415C-AF27-67DC764F1E75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23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4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EA581-903B-4F53-B873-FBCDC3996F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C6FF-B65C-4170-AE0B-2C15004ADFFE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EB41-B797-4C2F-A0A4-B72AE688D9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695A-4A3D-4000-83BB-6EFF2892DE95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B367-C6D4-4CE7-905D-D1E7D52769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AE1804-E713-450F-B792-FC99D744A899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5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E9CCE9-7693-42B7-9FB0-00D072FFFF1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ĺžni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ĺžni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0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F1143-5F79-4B5E-B25D-1D25EC56C751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21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2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7CAD-7C3A-4449-8C6F-0B0D4643D7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1C16-26DB-45B8-B19F-480B45E1FAD8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287A-1D08-42A2-BE29-F300AAD78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7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90D1-21BB-431B-ACB1-285426002D38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8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3278-4CB4-4DBB-8780-C6A67FAB06E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1DD061-A765-4439-A1A7-3F9D0A76C015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4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39F28A-AEF3-4C64-A7C3-6917C44BAA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5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E81C-B5D2-4F47-B86E-11770F04FD81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CD30-7D08-4FD1-AB2B-5AFFBA9F954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ovná spojnica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ovná spojnica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ovná spojnica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vná spojnica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2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A13B7E-0B0C-4370-8037-DD4BAE29E5AD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13" name="Zástupný symbol čísla snímky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FA7D94-F3DC-48FC-9FF6-1744647298E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4" name="Zástupný symbol päty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vná spojnica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Obdĺžni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vná spojnica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ovná spojnica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2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A1F056-25CF-4962-B6D8-D90BF361BAF3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13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3116B2-F530-4D32-B964-67D6F7CDED9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4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28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069E49-E23C-448B-B80A-22D6BF37E5D3}" type="datetimeFigureOut">
              <a:rPr lang="sk-SK"/>
              <a:pPr>
                <a:defRPr/>
              </a:pPr>
              <a:t>18. 4. 2016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0A5F24-AEA4-47FA-A0F5-C239275F1FB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56" r:id="rId4"/>
    <p:sldLayoutId id="2147484057" r:id="rId5"/>
    <p:sldLayoutId id="2147484064" r:id="rId6"/>
    <p:sldLayoutId id="2147484058" r:id="rId7"/>
    <p:sldLayoutId id="2147484065" r:id="rId8"/>
    <p:sldLayoutId id="2147484066" r:id="rId9"/>
    <p:sldLayoutId id="2147484059" r:id="rId10"/>
    <p:sldLayoutId id="21474840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D3980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6D3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6D7E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8538" y="2781300"/>
            <a:ext cx="6172200" cy="1893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Mládežnícky futbal  na strednom   </a:t>
            </a:r>
            <a:r>
              <a:rPr lang="sk-SK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slovensku</a:t>
            </a:r>
            <a:endParaRPr lang="sk-SK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sk-SK" altLang="sk-SK" smtClean="0">
              <a:solidFill>
                <a:schemeClr val="tx1"/>
              </a:solidFill>
            </a:endParaRPr>
          </a:p>
          <a:p>
            <a:pPr eaLnBrk="1" hangingPunct="1"/>
            <a:r>
              <a:rPr lang="sk-SK" altLang="sk-SK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Predkladá : Ján Majsniar, predseda KM</a:t>
            </a:r>
          </a:p>
          <a:p>
            <a:pPr eaLnBrk="1" hangingPunct="1"/>
            <a:r>
              <a:rPr lang="sk-SK" altLang="sk-SK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13.4.2016    Banská Bystrica</a:t>
            </a:r>
          </a:p>
        </p:txBody>
      </p:sp>
      <p:pic>
        <p:nvPicPr>
          <p:cNvPr id="8196" name="Obrázok 3" descr="stiahnuť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20713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931150" cy="1065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Počet družstiev v súťažiach </a:t>
            </a:r>
            <a:r>
              <a:rPr lang="sk-SK" sz="32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SsFZ</a:t>
            </a: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v ročníku ´15/´16 - Juh</a:t>
            </a:r>
          </a:p>
        </p:txBody>
      </p:sp>
      <p:graphicFrame>
        <p:nvGraphicFramePr>
          <p:cNvPr id="3" name="Graf 2"/>
          <p:cNvGraphicFramePr/>
          <p:nvPr/>
        </p:nvGraphicFramePr>
        <p:xfrm>
          <a:off x="539552" y="1340768"/>
          <a:ext cx="7677149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Najčastejšie problémy</a:t>
            </a:r>
          </a:p>
        </p:txBody>
      </p:sp>
      <p:sp>
        <p:nvSpPr>
          <p:cNvPr id="18435" name="Zástupný symbol obsahu 2"/>
          <p:cNvSpPr>
            <a:spLocks noGrp="1"/>
          </p:cNvSpPr>
          <p:nvPr>
            <p:ph sz="quarter" idx="1"/>
          </p:nvPr>
        </p:nvSpPr>
        <p:spPr>
          <a:xfrm>
            <a:off x="468313" y="908050"/>
            <a:ext cx="7467600" cy="5689600"/>
          </a:xfrm>
        </p:spPr>
        <p:txBody>
          <a:bodyPr/>
          <a:lstStyle/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vrtochy počasia -  preložené 2 % stretnutí,</a:t>
            </a:r>
          </a:p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veľké množstvo zmien termínov, miest a časov MFS – </a:t>
            </a:r>
            <a:r>
              <a:rPr lang="sk-SK" altLang="sk-SK" sz="2800" b="1" smtClean="0">
                <a:latin typeface="Times New Roman" pitchFamily="18" charset="0"/>
                <a:cs typeface="Times New Roman" pitchFamily="18" charset="0"/>
              </a:rPr>
              <a:t>23 % stretnutí,</a:t>
            </a:r>
          </a:p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značné množstvo kontumovaných MFS – 3 % stretnutí,</a:t>
            </a:r>
          </a:p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čerpanie čakacej doby 100 krát, </a:t>
            </a:r>
          </a:p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štart hráčov v treste – 20 kontumácií,</a:t>
            </a:r>
          </a:p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nedostavenie sa na stretnutie–min.50 kontumácií,</a:t>
            </a:r>
          </a:p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spôsobenie predčasného ukončenia stretnutia - 20 kontumácií.</a:t>
            </a:r>
          </a:p>
          <a:p>
            <a:pPr eaLnBrk="1" hangingPunct="1"/>
            <a:endParaRPr lang="sk-SK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Ako môže FK ovplyvniť zachovanie  družstva  mládeže?</a:t>
            </a:r>
          </a:p>
        </p:txBody>
      </p:sp>
      <p:sp>
        <p:nvSpPr>
          <p:cNvPr id="19459" name="Zástupný symbol obsahu 2"/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7991475" cy="4967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altLang="sk-SK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Všetci by sme potrebovali úspech národného tímu!</a:t>
            </a:r>
          </a:p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Obsadenie postov </a:t>
            </a:r>
            <a:r>
              <a:rPr lang="sk-SK" altLang="sk-SK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trénerov</a:t>
            </a:r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 a vedenia žiackych družstiev </a:t>
            </a:r>
            <a:r>
              <a:rPr lang="sk-SK" altLang="sk-SK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mladými</a:t>
            </a:r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 perspektívnymi ľuďmi </a:t>
            </a:r>
            <a:r>
              <a:rPr lang="en-US" altLang="sk-SK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 bývalí hráči</a:t>
            </a:r>
            <a:r>
              <a:rPr lang="en-US" altLang="sk-SK" sz="2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budovanie zdravého patriotizmu </a:t>
            </a:r>
            <a:r>
              <a:rPr lang="en-US" altLang="sk-SK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 k obci, mestu</a:t>
            </a:r>
            <a:r>
              <a:rPr lang="en-US" altLang="sk-SK" sz="2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úzka spolupráca FK so samosprávou obce a mesta,</a:t>
            </a:r>
          </a:p>
          <a:p>
            <a:pPr eaLnBrk="1" hangingPunct="1"/>
            <a:r>
              <a:rPr lang="sk-SK" altLang="sk-SK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priama spolupráca FK so ZŠ v obci, resp. v meste,</a:t>
            </a:r>
          </a:p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určenie správnej priority</a:t>
            </a:r>
            <a:r>
              <a:rPr lang="sk-SK" altLang="sk-SK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: mládež – dospelí,  </a:t>
            </a:r>
          </a:p>
          <a:p>
            <a:pPr eaLnBrk="1" hangingPunct="1"/>
            <a:r>
              <a:rPr lang="sk-SK" altLang="sk-SK" sz="2800" smtClean="0">
                <a:latin typeface="Times New Roman" pitchFamily="18" charset="0"/>
                <a:cs typeface="Times New Roman" pitchFamily="18" charset="0"/>
              </a:rPr>
              <a:t>spolupráca susedných obcí- Dohoda o spoločnom družstve.</a:t>
            </a:r>
          </a:p>
          <a:p>
            <a:pPr eaLnBrk="1" hangingPunct="1"/>
            <a:endParaRPr lang="sk-SK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Ako môže FK ovplyvniť zachovanie  družstva  mládeže?</a:t>
            </a:r>
            <a:endParaRPr lang="sk-SK" dirty="0"/>
          </a:p>
        </p:txBody>
      </p:sp>
      <p:sp>
        <p:nvSpPr>
          <p:cNvPr id="2048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6688" cy="4873625"/>
          </a:xfrm>
        </p:spPr>
        <p:txBody>
          <a:bodyPr/>
          <a:lstStyle/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Využiť v úzkej spolupráci so samosprávou možností, ktoré poskytuje zákon o športe,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využiť v úzkej spolupráci so školou možnosť čerpania finančných prostriedkov z Eurofondov,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seriózna spolupráca s FK z kategórie UTM, resp. Grassroots, 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zainteresovanie osobností v družstve do diania vo FK, poverovanie úlohami, prenášanie zodpovednosti,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vyvarovať sa situácií, keď sa zodpovední uchýlia pod tlakom situácie k zavádzaniu resp. podvádzaniu – neoprávnený štart cudzieho hráča, odvolanie stretnutia pre údajné ihrisko pod vodou, atď... . </a:t>
            </a:r>
          </a:p>
          <a:p>
            <a:endParaRPr lang="sk-SK" altLang="sk-SK" smtClean="0"/>
          </a:p>
          <a:p>
            <a:endParaRPr lang="sk-SK" altLang="sk-SK" smtClean="0"/>
          </a:p>
          <a:p>
            <a:endParaRPr lang="sk-SK" altLang="sk-SK" smtClean="0"/>
          </a:p>
          <a:p>
            <a:endParaRPr lang="sk-SK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k-SK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Ako môže </a:t>
            </a:r>
            <a:r>
              <a:rPr lang="sk-SK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SsFZ</a:t>
            </a:r>
            <a:r>
              <a:rPr lang="sk-SK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prispieť k podpore mládežníckeho futbalu?</a:t>
            </a:r>
            <a:endParaRPr lang="sk-SK" dirty="0"/>
          </a:p>
        </p:txBody>
      </p:sp>
      <p:sp>
        <p:nvSpPr>
          <p:cNvPr id="21507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2588" cy="4873625"/>
          </a:xfrm>
        </p:spPr>
        <p:txBody>
          <a:bodyPr/>
          <a:lstStyle/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Pomoc pri riešení generačného problému a odborného problému na postoch trénerov,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informovať FK o možnostiach čerpania FP prostredníctvom Eurofondov,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pridelenie finančných dotácií FK, v ktorých dosahujú perspektívne výsledky v práci s mládežou,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podporiť Dohody o vytvorení spoločného družstva, ktoré poslúžia rozvoju futbalu v danom regióne v zmysle článku SP, čl. 28, nie k jeho možnej likvidácii,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hľadanie možností, ako zmeniť pravidlá SP v prípadoch, kde je to prospešné – vylúčenie družstva, chorobnosť hráčov družstva, počet striedajúcich, atď... .</a:t>
            </a:r>
          </a:p>
          <a:p>
            <a:endParaRPr lang="sk-SK" altLang="sk-SK" smtClean="0"/>
          </a:p>
          <a:p>
            <a:endParaRPr lang="sk-SK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467600" cy="796925"/>
          </a:xfrm>
        </p:spPr>
        <p:txBody>
          <a:bodyPr/>
          <a:lstStyle/>
          <a:p>
            <a:pPr algn="ctr">
              <a:defRPr/>
            </a:pP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Čo sa nám spoločne podarilo ?</a:t>
            </a:r>
          </a:p>
        </p:txBody>
      </p:sp>
      <p:sp>
        <p:nvSpPr>
          <p:cNvPr id="22531" name="Zástupný symbol obsahu 2"/>
          <p:cNvSpPr>
            <a:spLocks noGrp="1"/>
          </p:cNvSpPr>
          <p:nvPr>
            <p:ph sz="quarter" idx="1"/>
          </p:nvPr>
        </p:nvSpPr>
        <p:spPr>
          <a:xfrm>
            <a:off x="323850" y="1484313"/>
            <a:ext cx="8280400" cy="4989512"/>
          </a:xfrm>
        </p:spPr>
        <p:txBody>
          <a:bodyPr/>
          <a:lstStyle/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Prejsť úplne na elektronický systém riadenia súťaží – ISSF </a:t>
            </a:r>
            <a:r>
              <a:rPr lang="en-US" altLang="sk-SK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zápis o stretnutí, podania -žiadosti, registrácia..</a:t>
            </a:r>
            <a:r>
              <a:rPr lang="en-US" altLang="sk-SK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napriek nedostatku rozhodcov zabezpečiť odborné vedenie stretnutí mládeže rozhodcami,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výrazné zníženie počtu oneskorených začiatkov stretnutí,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vytvorenie úseku ISSF KM – práca referentov doma = šetrenie FP, vytvorenie malej – operatívne fungujúcej KM,</a:t>
            </a:r>
          </a:p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dotovať vybrané FK mládeže jednorázovou dotáciou na podporu mládežníckeho futbalu – 2 x.</a:t>
            </a:r>
          </a:p>
          <a:p>
            <a:endParaRPr lang="sk-SK" altLang="sk-SK" smtClean="0"/>
          </a:p>
          <a:p>
            <a:endParaRPr lang="sk-SK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Problémy, nedostatky, chyby, podnety...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81075"/>
            <a:ext cx="8002588" cy="54927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sk-SK" altLang="sk-SK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Dohody o vytvorení spoločného družstva, v zmysle článku SP, čl. 28</a:t>
            </a:r>
          </a:p>
          <a:p>
            <a:pPr>
              <a:defRPr/>
            </a:pPr>
            <a:r>
              <a:rPr lang="sk-SK" sz="2200" dirty="0"/>
              <a:t>(</a:t>
            </a:r>
            <a:r>
              <a:rPr lang="sk-SK" sz="2200" dirty="0" smtClean="0"/>
              <a:t>5) Dohoda </a:t>
            </a:r>
            <a:r>
              <a:rPr lang="sk-SK" sz="2200" dirty="0"/>
              <a:t>uvedená v odseku 4 musí obsahovať minimálne tieto </a:t>
            </a:r>
            <a:r>
              <a:rPr lang="sk-SK" sz="2200" dirty="0" smtClean="0"/>
              <a:t>náležitosti:</a:t>
            </a:r>
            <a:endParaRPr lang="sk-SK" sz="2200" dirty="0"/>
          </a:p>
          <a:p>
            <a:pPr>
              <a:defRPr/>
            </a:pPr>
            <a:r>
              <a:rPr lang="sk-SK" sz="2200" dirty="0" smtClean="0"/>
              <a:t>zodpovedný </a:t>
            </a:r>
            <a:r>
              <a:rPr lang="sk-SK" sz="2200" dirty="0"/>
              <a:t>za spoločné </a:t>
            </a:r>
            <a:r>
              <a:rPr lang="sk-SK" sz="2200" dirty="0" smtClean="0"/>
              <a:t>družstvo </a:t>
            </a:r>
            <a:r>
              <a:rPr lang="sk-SK" sz="2200" dirty="0"/>
              <a:t>podľa tohto poriadku (napr. </a:t>
            </a:r>
            <a:r>
              <a:rPr lang="sk-SK" sz="2200" dirty="0" smtClean="0">
                <a:solidFill>
                  <a:srgbClr val="FF0000"/>
                </a:solidFill>
              </a:rPr>
              <a:t>bude </a:t>
            </a:r>
            <a:r>
              <a:rPr lang="sk-SK" sz="2200" dirty="0">
                <a:solidFill>
                  <a:srgbClr val="FF0000"/>
                </a:solidFill>
              </a:rPr>
              <a:t>mať týmto </a:t>
            </a:r>
            <a:r>
              <a:rPr lang="sk-SK" sz="2200" dirty="0" smtClean="0">
                <a:solidFill>
                  <a:srgbClr val="FF0000"/>
                </a:solidFill>
              </a:rPr>
              <a:t>mládežníckym družstvom splnenú </a:t>
            </a:r>
            <a:r>
              <a:rPr lang="sk-SK" sz="2200" dirty="0">
                <a:solidFill>
                  <a:srgbClr val="FF0000"/>
                </a:solidFill>
              </a:rPr>
              <a:t>podmienku pre </a:t>
            </a:r>
            <a:r>
              <a:rPr lang="sk-SK" sz="2200" dirty="0" smtClean="0">
                <a:solidFill>
                  <a:srgbClr val="FF0000"/>
                </a:solidFill>
              </a:rPr>
              <a:t>účasť </a:t>
            </a:r>
            <a:r>
              <a:rPr lang="sk-SK" sz="2200" dirty="0">
                <a:solidFill>
                  <a:srgbClr val="FF0000"/>
                </a:solidFill>
              </a:rPr>
              <a:t>v </a:t>
            </a:r>
            <a:r>
              <a:rPr lang="sk-SK" sz="2200" dirty="0" smtClean="0">
                <a:solidFill>
                  <a:srgbClr val="FF0000"/>
                </a:solidFill>
              </a:rPr>
              <a:t>súťaži</a:t>
            </a:r>
            <a:r>
              <a:rPr lang="sk-SK" sz="2200" dirty="0"/>
              <a:t>), všeobecne záväzných právnych </a:t>
            </a:r>
            <a:r>
              <a:rPr lang="sk-SK" sz="2200" dirty="0" smtClean="0"/>
              <a:t>predpisov a ostatných </a:t>
            </a:r>
            <a:r>
              <a:rPr lang="sk-SK" sz="2200" dirty="0"/>
              <a:t>osobitných predpisov,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b="1" dirty="0" smtClean="0"/>
              <a:t>KM schvaľuje</a:t>
            </a:r>
            <a:r>
              <a:rPr lang="sk-SK" sz="2200" dirty="0" smtClean="0"/>
              <a:t>....očakávame vznik nových FK, nie zanikanie súčasných FK,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 smtClean="0"/>
              <a:t>.....dodržíme termín 15 dní pred začiatkom súťaže,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 smtClean="0"/>
              <a:t>.....FK zodpovedným bude FK na mieste 1</a:t>
            </a:r>
            <a:r>
              <a:rPr lang="en-US" sz="2200" dirty="0" smtClean="0"/>
              <a:t>)</a:t>
            </a:r>
            <a:r>
              <a:rPr lang="sk-SK" sz="2200" dirty="0" smtClean="0"/>
              <a:t> v Dohode</a:t>
            </a:r>
            <a:r>
              <a:rPr lang="en-US" sz="2200" dirty="0" smtClean="0"/>
              <a:t>, </a:t>
            </a:r>
            <a:r>
              <a:rPr lang="sk-SK" sz="2200" dirty="0" smtClean="0"/>
              <a:t>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k-SK" sz="2200" dirty="0"/>
              <a:t> </a:t>
            </a:r>
            <a:r>
              <a:rPr lang="sk-SK" sz="2200" dirty="0" smtClean="0"/>
              <a:t>        spoločné družstvo bude niesť názov 1</a:t>
            </a:r>
            <a:r>
              <a:rPr lang="en-US" sz="2200" dirty="0" smtClean="0"/>
              <a:t>)</a:t>
            </a:r>
            <a:r>
              <a:rPr lang="sk-SK" sz="2200" dirty="0" smtClean="0"/>
              <a:t> družstva a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k-SK" sz="2200" dirty="0"/>
              <a:t> </a:t>
            </a:r>
            <a:r>
              <a:rPr lang="sk-SK" sz="2200" dirty="0" smtClean="0"/>
              <a:t>        spoločné družstvo bude zaradené do súťaže, v ktorej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k-SK" sz="2200" dirty="0"/>
              <a:t> </a:t>
            </a:r>
            <a:r>
              <a:rPr lang="sk-SK" sz="2200" dirty="0" smtClean="0"/>
              <a:t>        hralo družstvo 1</a:t>
            </a:r>
            <a:r>
              <a:rPr lang="en-US" sz="2200" dirty="0" smtClean="0"/>
              <a:t>).</a:t>
            </a:r>
            <a:endParaRPr lang="sk-SK" sz="2200" dirty="0"/>
          </a:p>
          <a:p>
            <a:pPr>
              <a:buFont typeface="Wingdings" pitchFamily="2" charset="2"/>
              <a:buChar char="q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7859713" cy="5421312"/>
          </a:xfrm>
        </p:spPr>
        <p:txBody>
          <a:bodyPr/>
          <a:lstStyle/>
          <a:p>
            <a:r>
              <a:rPr lang="sk-SK" altLang="sk-SK" smtClean="0">
                <a:solidFill>
                  <a:srgbClr val="FF0000"/>
                </a:solidFill>
              </a:rPr>
              <a:t>reorganizácia súťaží mládeže </a:t>
            </a:r>
            <a:r>
              <a:rPr lang="sk-SK" altLang="sk-SK" smtClean="0"/>
              <a:t>- minimálne  III. ligy U15,14 sk. A,B,C ...nie princíp pôsobnosti ObFZ, ale princíp ekonomický....14 klubov podalo prihlášku po termíne, 4 výrazne po termíne, Vv SsFZ riešil dokonca rozšírenie skupiny na 16 účastníkov.....</a:t>
            </a:r>
            <a:r>
              <a:rPr lang="sk-SK" altLang="sk-SK" smtClean="0">
                <a:solidFill>
                  <a:srgbClr val="FF0000"/>
                </a:solidFill>
              </a:rPr>
              <a:t>DISCIPLÍNA....</a:t>
            </a:r>
            <a:endParaRPr lang="sk-SK" altLang="sk-SK" smtClean="0"/>
          </a:p>
          <a:p>
            <a:r>
              <a:rPr lang="sk-SK" altLang="sk-SK" smtClean="0"/>
              <a:t>...neutrpela by kvalita súťaží ?</a:t>
            </a:r>
          </a:p>
          <a:p>
            <a:endParaRPr lang="en-US" altLang="sk-SK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Problémy, nedostatky, chyby, podnety...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7467600" cy="5421312"/>
          </a:xfrm>
        </p:spPr>
        <p:txBody>
          <a:bodyPr/>
          <a:lstStyle/>
          <a:p>
            <a:pPr>
              <a:defRPr/>
            </a:pPr>
            <a:r>
              <a:rPr lang="sk-SK" dirty="0">
                <a:solidFill>
                  <a:srgbClr val="FF0000"/>
                </a:solidFill>
              </a:rPr>
              <a:t>v</a:t>
            </a:r>
            <a:r>
              <a:rPr lang="sk-SK" dirty="0" smtClean="0">
                <a:solidFill>
                  <a:srgbClr val="FF0000"/>
                </a:solidFill>
              </a:rPr>
              <a:t>ideozáznamy zo stretnutí ?</a:t>
            </a:r>
            <a:endParaRPr lang="sk-SK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k-SK" dirty="0" smtClean="0"/>
              <a:t>Vyjadrenia FK, ktorí zaviedli systém ,,ORAVA“:</a:t>
            </a:r>
          </a:p>
          <a:p>
            <a:pPr>
              <a:defRPr/>
            </a:pPr>
            <a:r>
              <a:rPr lang="sk-SK" sz="2000" dirty="0"/>
              <a:t>Pred používaním </a:t>
            </a:r>
            <a:r>
              <a:rPr lang="sk-SK" sz="2000" dirty="0" smtClean="0"/>
              <a:t>tohto </a:t>
            </a:r>
            <a:r>
              <a:rPr lang="sk-SK" sz="2000" dirty="0"/>
              <a:t>kamerového systému bol vždy problém s klasickým záznamom z </a:t>
            </a:r>
            <a:r>
              <a:rPr lang="sk-SK" sz="2000" dirty="0" err="1"/>
              <a:t>handy</a:t>
            </a:r>
            <a:r>
              <a:rPr lang="sk-SK" sz="2000" dirty="0"/>
              <a:t> kamery. Zakaždým bolo potrebné nájsť človeka ochotného celý zápas nakrúcať na kameru, záznam z tejto kamery nikdy neplnil potrebné očakávania, pohľad kamery bol obmedzený, často sa stávalo, že zaznamenaný pohľad neobsahoval potrebné časti hry a tak bol len veľmi málo použiteľný.</a:t>
            </a:r>
          </a:p>
          <a:p>
            <a:pPr>
              <a:defRPr/>
            </a:pPr>
            <a:r>
              <a:rPr lang="sk-SK" sz="2000" dirty="0" smtClean="0"/>
              <a:t>Oproti </a:t>
            </a:r>
            <a:r>
              <a:rPr lang="sk-SK" sz="2000" dirty="0"/>
              <a:t>tomuto viaceré kamery vhodne nainštalované dokážu podať omnoho vernejší pohľad na hru a sporné situácie, pomáhajú tak lepšie analyzovať uvedené momenty a vnášajú prvok spravodlivého posúdenia príslušnou komisiou, čo pomocou informačne nekvalitného záznamu pomocou </a:t>
            </a:r>
            <a:r>
              <a:rPr lang="sk-SK" sz="2000" dirty="0" err="1"/>
              <a:t>handy</a:t>
            </a:r>
            <a:r>
              <a:rPr lang="sk-SK" sz="2000" dirty="0"/>
              <a:t> kamery nie je ani zďaleka v takejto miere možné</a:t>
            </a:r>
            <a:r>
              <a:rPr lang="sk-SK" sz="2000" dirty="0" smtClean="0"/>
              <a:t>. Nezanedbateľná je aj ochrana majetku, investícia sa vracia.</a:t>
            </a:r>
            <a:endParaRPr lang="sk-SK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Problémy, nedostatky, chyby, podnety...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Problémy, nedostatky, chyby, podnety...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08050"/>
            <a:ext cx="7931150" cy="5565775"/>
          </a:xfrm>
        </p:spPr>
        <p:txBody>
          <a:bodyPr/>
          <a:lstStyle/>
          <a:p>
            <a:pPr>
              <a:defRPr/>
            </a:pPr>
            <a:r>
              <a:rPr lang="sk-SK" dirty="0" smtClean="0">
                <a:solidFill>
                  <a:srgbClr val="FF0000"/>
                </a:solidFill>
              </a:rPr>
              <a:t>videozáznamy zo stretnutí ?</a:t>
            </a:r>
            <a:endParaRPr lang="sk-SK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k-SK" dirty="0" smtClean="0"/>
              <a:t>Vyjadrenia FK, ktorí zaviedli systém ,,ORAVA“: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k-SK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k-SK" dirty="0"/>
              <a:t>Začiatkom marca sme nainštalovali kamerový systém na našom futbalovom ihrisku. Pozitíva sú ( aj keď sú vstupné náklady dosť vysoké) keďže máme povinnosť </a:t>
            </a:r>
            <a:r>
              <a:rPr lang="sk-SK" dirty="0" err="1"/>
              <a:t>kamerovať</a:t>
            </a:r>
            <a:r>
              <a:rPr lang="sk-SK" dirty="0"/>
              <a:t> U-15,U-19,U-17 a dospelých, takže už nepotrebujeme platiť kameramana. Taktiež máme stálu ochranu ihriska. Myslím si, že aj kvalita záznamu je lepšia nakoľko máme kamery osadené vyššie ako bol kameraman.( hráč mimo hry ) Všetky muchy sme ešte nemali možnosť vychytať nakoľko kamerový systém máme krátky čas.</a:t>
            </a:r>
            <a:endParaRPr lang="sk-SK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467600" cy="11525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Štatistické ukazovatele – </a:t>
            </a:r>
            <a:b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počet mládežníckych družstiev</a:t>
            </a:r>
            <a:endParaRPr lang="sk-SK" sz="36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af 7"/>
          <p:cNvGraphicFramePr/>
          <p:nvPr/>
        </p:nvGraphicFramePr>
        <p:xfrm>
          <a:off x="1259632" y="3212976"/>
          <a:ext cx="7177286" cy="339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395288" y="1484313"/>
          <a:ext cx="7921625" cy="1787525"/>
        </p:xfrm>
        <a:graphic>
          <a:graphicData uri="http://schemas.openxmlformats.org/drawingml/2006/table">
            <a:tbl>
              <a:tblPr/>
              <a:tblGrid>
                <a:gridCol w="1584325"/>
                <a:gridCol w="1584325"/>
                <a:gridCol w="1584325"/>
                <a:gridCol w="1584325"/>
                <a:gridCol w="1584325"/>
              </a:tblGrid>
              <a:tr h="35750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Počet mládežníckych družstiev</a:t>
                      </a: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5750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2012/2013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2013/2014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2014/2015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2015/2016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Dorast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Žiaci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148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148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133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Spolu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264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249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252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endParaRPr lang="sk-SK" dirty="0" smtClean="0"/>
          </a:p>
          <a:p>
            <a:pPr>
              <a:defRPr/>
            </a:pPr>
            <a:r>
              <a:rPr lang="sk-SK" dirty="0" smtClean="0"/>
              <a:t>Problém s obsadzovaním videotechnika, zlá kvalita záznamu z videokamery, pokuty za video zo strany </a:t>
            </a:r>
            <a:r>
              <a:rPr lang="sk-SK" dirty="0" err="1" smtClean="0"/>
              <a:t>ObFZ</a:t>
            </a:r>
            <a:r>
              <a:rPr lang="sk-SK" dirty="0" smtClean="0"/>
              <a:t> – toto boli problémy, </a:t>
            </a:r>
          </a:p>
          <a:p>
            <a:pPr>
              <a:defRPr/>
            </a:pPr>
            <a:r>
              <a:rPr lang="sk-SK" dirty="0" smtClean="0"/>
              <a:t>monitorovanie celého štadiónu  /celkom 8 kamier/, dostupná cena systému,100% pokrytie záznamom celej plochy, </a:t>
            </a:r>
            <a:r>
              <a:rPr lang="sk-SK" dirty="0"/>
              <a:t>p</a:t>
            </a:r>
            <a:r>
              <a:rPr lang="sk-SK" dirty="0" smtClean="0"/>
              <a:t>o mesiaci prevádzky sa systém ukazuje ako spoľahlivý a jednoduchý na obsluhu – toto </a:t>
            </a:r>
            <a:r>
              <a:rPr lang="sk-SK" smtClean="0"/>
              <a:t>sme vyriešili.</a:t>
            </a:r>
            <a:endParaRPr lang="sk-SK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364538" cy="647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Problémy, nedostatky, chyby, podnety...</a:t>
            </a:r>
          </a:p>
        </p:txBody>
      </p:sp>
      <p:sp>
        <p:nvSpPr>
          <p:cNvPr id="28675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7467600" cy="5421312"/>
          </a:xfrm>
        </p:spPr>
        <p:txBody>
          <a:bodyPr/>
          <a:lstStyle/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odvolávanie stretnutí pred stretnutím telefonicky v prípade nepriaznivého počasia </a:t>
            </a:r>
            <a:r>
              <a:rPr lang="sk-SK" alt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/,,podmočená HP“/</a:t>
            </a:r>
          </a:p>
          <a:p>
            <a:endParaRPr lang="sk-SK" altLang="sk-SK" smtClean="0"/>
          </a:p>
        </p:txBody>
      </p:sp>
      <p:pic>
        <p:nvPicPr>
          <p:cNvPr id="28676" name="Picture 2" descr="C:\Users\Jan Majsniar\Downloads\20160326_084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16113"/>
            <a:ext cx="691197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467600" cy="5060950"/>
          </a:xfrm>
        </p:spPr>
        <p:txBody>
          <a:bodyPr/>
          <a:lstStyle/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odvolávanie stretnutí pred stretnutím telefonicky v prípade nepriaznivého počasia </a:t>
            </a:r>
            <a:r>
              <a:rPr lang="sk-SK" alt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/,,podmočená HP“/</a:t>
            </a:r>
          </a:p>
          <a:p>
            <a:endParaRPr lang="sk-SK" altLang="sk-SK" smtClean="0"/>
          </a:p>
        </p:txBody>
      </p:sp>
      <p:pic>
        <p:nvPicPr>
          <p:cNvPr id="29699" name="Picture 2" descr="C:\Users\Jan Majsniar\Downloads\20160324_142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08275"/>
            <a:ext cx="35290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Users\Jan Majsniar\Downloads\20160324_142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708275"/>
            <a:ext cx="33845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364538" cy="647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Problémy, nedostatky, chyby, podnety...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obsahu 2"/>
          <p:cNvSpPr>
            <a:spLocks noGrp="1"/>
          </p:cNvSpPr>
          <p:nvPr>
            <p:ph sz="quarter" idx="1"/>
          </p:nvPr>
        </p:nvSpPr>
        <p:spPr>
          <a:xfrm>
            <a:off x="755650" y="1600200"/>
            <a:ext cx="7169150" cy="4873625"/>
          </a:xfrm>
        </p:spPr>
        <p:txBody>
          <a:bodyPr/>
          <a:lstStyle/>
          <a:p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odvolávanie stretnutí pred stretnutím telefonicky v prípade nepriaznivého počasia / </a:t>
            </a:r>
            <a:r>
              <a:rPr lang="sk-SK" alt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podmočená HP </a:t>
            </a:r>
            <a:r>
              <a:rPr lang="sk-SK" altLang="sk-SK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endParaRPr lang="sk-SK" altLang="sk-SK" smtClean="0"/>
          </a:p>
        </p:txBody>
      </p:sp>
      <p:pic>
        <p:nvPicPr>
          <p:cNvPr id="30723" name="Picture 2" descr="C:\Users\JANMAJ~1\AppData\Local\Temp\20160410_141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52738"/>
            <a:ext cx="63357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364538" cy="647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Problémy, nedostatky, chyby, podnety...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29241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Ďakujem za pozornosť.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467600" cy="11509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Štatistické ukazovatele – </a:t>
            </a:r>
            <a:b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počet mládežníckych družstiev</a:t>
            </a:r>
            <a:endParaRPr lang="sk-SK" sz="36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683568" y="1484784"/>
          <a:ext cx="7920880" cy="479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467600" cy="11509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Štatistické ukazovatele – </a:t>
            </a:r>
            <a:b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družstvá odstúpené zo súťaže</a:t>
            </a:r>
            <a:endParaRPr lang="sk-SK" sz="36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403350" y="1412875"/>
          <a:ext cx="5761040" cy="1728786"/>
        </p:xfrm>
        <a:graphic>
          <a:graphicData uri="http://schemas.openxmlformats.org/drawingml/2006/table">
            <a:tbl>
              <a:tblPr/>
              <a:tblGrid>
                <a:gridCol w="1440260"/>
                <a:gridCol w="1440260"/>
                <a:gridCol w="1440260"/>
                <a:gridCol w="1440260"/>
              </a:tblGrid>
              <a:tr h="28813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Odstúpené družstvá zo súťaže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8813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2013/2014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2014/2015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2015/2016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Dorast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Žiaci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Spolu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1,89%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2,41%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3,17%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f 5"/>
          <p:cNvGraphicFramePr/>
          <p:nvPr/>
        </p:nvGraphicFramePr>
        <p:xfrm>
          <a:off x="2051720" y="3140968"/>
          <a:ext cx="540060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467600" cy="11509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Štatistické ukazovatele – </a:t>
            </a:r>
            <a:b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družstvá odstúpené zo súťaže</a:t>
            </a:r>
            <a:endParaRPr lang="sk-SK" sz="36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50825" y="1809750"/>
            <a:ext cx="83534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sk-SK" altLang="sk-SK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2013/2014</a:t>
            </a:r>
          </a:p>
          <a:p>
            <a:pPr eaLnBrk="0" hangingPunct="0"/>
            <a:r>
              <a:rPr lang="sk-SK" altLang="sk-SK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Dorast :</a:t>
            </a:r>
            <a:r>
              <a:rPr lang="sk-SK" altLang="sk-SK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družstvá -FK Jupie B.Bystrica –Podlavice B, FK Hrochoť</a:t>
            </a:r>
          </a:p>
          <a:p>
            <a:pPr eaLnBrk="0" hangingPunct="0"/>
            <a:r>
              <a:rPr lang="sk-SK" altLang="sk-SK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Žiaci :</a:t>
            </a:r>
            <a:r>
              <a:rPr lang="sk-SK" altLang="sk-SK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družstvá -FK Breza, FK Nededza</a:t>
            </a:r>
          </a:p>
          <a:p>
            <a:pPr eaLnBrk="0" hangingPunct="0"/>
            <a:endParaRPr lang="sk-SK" altLang="sk-SK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sk-SK" altLang="sk-SK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2014/2015</a:t>
            </a:r>
            <a:endParaRPr lang="sk-SK" altLang="sk-SK" sz="2000" b="1">
              <a:latin typeface="Times New Roman" pitchFamily="18" charset="0"/>
              <a:ea typeface="Calibri" pitchFamily="34" charset="0"/>
            </a:endParaRPr>
          </a:p>
          <a:p>
            <a:pPr eaLnBrk="0" hangingPunct="0"/>
            <a:r>
              <a:rPr lang="sk-SK" altLang="sk-SK" sz="2000" b="1">
                <a:latin typeface="Times New Roman" pitchFamily="18" charset="0"/>
                <a:ea typeface="Calibri" pitchFamily="34" charset="0"/>
              </a:rPr>
              <a:t>Dorast : </a:t>
            </a:r>
            <a:r>
              <a:rPr lang="sk-SK" altLang="sk-SK" sz="2000">
                <a:latin typeface="Times New Roman" pitchFamily="18" charset="0"/>
                <a:ea typeface="Calibri" pitchFamily="34" charset="0"/>
              </a:rPr>
              <a:t>3 družstvá</a:t>
            </a:r>
            <a:r>
              <a:rPr lang="sk-SK" altLang="sk-SK" sz="2000" b="1">
                <a:latin typeface="Times New Roman" pitchFamily="18" charset="0"/>
                <a:ea typeface="Calibri" pitchFamily="34" charset="0"/>
              </a:rPr>
              <a:t> -</a:t>
            </a:r>
            <a:r>
              <a:rPr lang="sk-SK" altLang="sk-SK" sz="2000">
                <a:latin typeface="Times New Roman" pitchFamily="18" charset="0"/>
                <a:ea typeface="Calibri" pitchFamily="34" charset="0"/>
              </a:rPr>
              <a:t>FK Sučany, FK Hliník n. Hronom, FK Látky</a:t>
            </a:r>
          </a:p>
          <a:p>
            <a:pPr eaLnBrk="0" hangingPunct="0"/>
            <a:r>
              <a:rPr lang="sk-SK" altLang="sk-SK" sz="2000" b="1">
                <a:latin typeface="Times New Roman" pitchFamily="18" charset="0"/>
                <a:ea typeface="Calibri" pitchFamily="34" charset="0"/>
              </a:rPr>
              <a:t>Žiaci : </a:t>
            </a:r>
            <a:r>
              <a:rPr lang="sk-SK" altLang="sk-SK" sz="2000">
                <a:latin typeface="Times New Roman" pitchFamily="18" charset="0"/>
                <a:ea typeface="Calibri" pitchFamily="34" charset="0"/>
              </a:rPr>
              <a:t>3 družstvá- FK Hliník n. Hronom, FK Prestavlky, FK S. Lupča</a:t>
            </a:r>
          </a:p>
          <a:p>
            <a:pPr eaLnBrk="0" hangingPunct="0"/>
            <a:endParaRPr lang="sk-SK" altLang="sk-SK" sz="2000">
              <a:latin typeface="Times New Roman" pitchFamily="18" charset="0"/>
              <a:ea typeface="Calibri" pitchFamily="34" charset="0"/>
            </a:endParaRPr>
          </a:p>
          <a:p>
            <a:pPr eaLnBrk="0" hangingPunct="0"/>
            <a:r>
              <a:rPr lang="sk-SK" altLang="sk-SK" sz="2000" b="1">
                <a:latin typeface="Times New Roman" pitchFamily="18" charset="0"/>
                <a:ea typeface="Calibri" pitchFamily="34" charset="0"/>
              </a:rPr>
              <a:t>2015/2016</a:t>
            </a:r>
          </a:p>
          <a:p>
            <a:pPr eaLnBrk="0" hangingPunct="0"/>
            <a:r>
              <a:rPr lang="sk-SK" altLang="sk-SK" sz="2000" b="1">
                <a:latin typeface="Times New Roman" pitchFamily="18" charset="0"/>
                <a:ea typeface="Calibri" pitchFamily="34" charset="0"/>
              </a:rPr>
              <a:t>Dorast : </a:t>
            </a:r>
            <a:r>
              <a:rPr lang="sk-SK" altLang="sk-SK" sz="2000">
                <a:latin typeface="Times New Roman" pitchFamily="18" charset="0"/>
                <a:ea typeface="Calibri" pitchFamily="34" charset="0"/>
              </a:rPr>
              <a:t>5 družstiev </a:t>
            </a:r>
            <a:r>
              <a:rPr lang="sk-SK" altLang="sk-SK" sz="2000" b="1">
                <a:latin typeface="Times New Roman" pitchFamily="18" charset="0"/>
                <a:ea typeface="Calibri" pitchFamily="34" charset="0"/>
              </a:rPr>
              <a:t>-</a:t>
            </a:r>
            <a:r>
              <a:rPr lang="sk-SK" altLang="sk-SK" sz="2000">
                <a:latin typeface="Times New Roman" pitchFamily="18" charset="0"/>
                <a:ea typeface="Calibri" pitchFamily="34" charset="0"/>
              </a:rPr>
              <a:t>FK K. Lieskovec, FK H. Nemce, FK Vígľaš-Pstruša, FK D. Niva, FK Detva B</a:t>
            </a:r>
          </a:p>
          <a:p>
            <a:pPr eaLnBrk="0" hangingPunct="0"/>
            <a:r>
              <a:rPr lang="sk-SK" altLang="sk-SK" sz="2000">
                <a:latin typeface="Times New Roman" pitchFamily="18" charset="0"/>
                <a:ea typeface="Calibri" pitchFamily="34" charset="0"/>
              </a:rPr>
              <a:t>               2 družstvá / SP 12/1 – FK Valča, FK Kremnička</a:t>
            </a:r>
          </a:p>
          <a:p>
            <a:pPr eaLnBrk="0" hangingPunct="0"/>
            <a:r>
              <a:rPr lang="sk-SK" altLang="sk-SK" sz="2000" b="1">
                <a:latin typeface="Times New Roman" pitchFamily="18" charset="0"/>
                <a:ea typeface="Calibri" pitchFamily="34" charset="0"/>
              </a:rPr>
              <a:t>Žiaci :</a:t>
            </a:r>
            <a:r>
              <a:rPr lang="sk-SK" altLang="sk-SK" sz="2000">
                <a:latin typeface="Times New Roman" pitchFamily="18" charset="0"/>
                <a:ea typeface="Calibri" pitchFamily="34" charset="0"/>
              </a:rPr>
              <a:t> 1 družstvo - Č. Balog U13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80400" cy="1008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Analýza kategórie  dorastu v posledných  4 súťažných ročníkoch</a:t>
            </a:r>
            <a:endParaRPr lang="sk-SK" sz="32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Zástupný symbol obsahu 7"/>
          <p:cNvGraphicFramePr>
            <a:graphicFrameLocks noGrp="1"/>
          </p:cNvGraphicFramePr>
          <p:nvPr>
            <p:ph sz="quarter" idx="1"/>
          </p:nvPr>
        </p:nvGraphicFramePr>
        <p:xfrm>
          <a:off x="539750" y="2276475"/>
          <a:ext cx="7561264" cy="1655765"/>
        </p:xfrm>
        <a:graphic>
          <a:graphicData uri="http://schemas.openxmlformats.org/drawingml/2006/table">
            <a:tbl>
              <a:tblPr/>
              <a:tblGrid>
                <a:gridCol w="2186536"/>
                <a:gridCol w="1343682"/>
                <a:gridCol w="1343682"/>
                <a:gridCol w="1343682"/>
                <a:gridCol w="1343682"/>
              </a:tblGrid>
              <a:tr h="331153">
                <a:tc>
                  <a:txBody>
                    <a:bodyPr/>
                    <a:lstStyle/>
                    <a:p>
                      <a:pPr algn="l" fontAlgn="ctr"/>
                      <a:endParaRPr lang="sk-SK" sz="18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2012/2013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2013/2014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2014/2015 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2015/2016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Počet družstiev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118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neodohraté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nedohrané</a:t>
                      </a: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kontumované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nezistené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539750" y="4221163"/>
            <a:ext cx="638968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dirty="0">
                <a:solidFill>
                  <a:srgbClr val="000000"/>
                </a:solidFill>
                <a:latin typeface="Times New Roman"/>
                <a:cs typeface="+mn-cs"/>
              </a:rPr>
              <a:t>Nárast počtu dvojičkových družstiev  U19,17 v  II. lige.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81988" cy="936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Analýza kategórie žiakov </a:t>
            </a:r>
            <a:b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 posledných  4 súťažných ročníkoch</a:t>
            </a:r>
            <a:endParaRPr lang="sk-SK" sz="32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Zástupný symbol obsahu 7"/>
          <p:cNvGraphicFramePr>
            <a:graphicFrameLocks noGrp="1"/>
          </p:cNvGraphicFramePr>
          <p:nvPr>
            <p:ph sz="quarter" idx="1"/>
          </p:nvPr>
        </p:nvGraphicFramePr>
        <p:xfrm>
          <a:off x="611188" y="1052513"/>
          <a:ext cx="7561262" cy="1655762"/>
        </p:xfrm>
        <a:graphic>
          <a:graphicData uri="http://schemas.openxmlformats.org/drawingml/2006/table">
            <a:tbl>
              <a:tblPr/>
              <a:tblGrid>
                <a:gridCol w="2186537"/>
                <a:gridCol w="1343681"/>
                <a:gridCol w="1343681"/>
                <a:gridCol w="1343681"/>
                <a:gridCol w="1343681"/>
              </a:tblGrid>
              <a:tr h="331152">
                <a:tc>
                  <a:txBody>
                    <a:bodyPr/>
                    <a:lstStyle/>
                    <a:p>
                      <a:pPr algn="l" fontAlgn="ctr"/>
                      <a:endParaRPr lang="sk-SK" sz="18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2012/2013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2013/2014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2014/2015 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2015/2016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Počet družstiev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148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148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neodohraté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nedohrané</a:t>
                      </a: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kontumované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nezistené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2" marR="8862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539750" y="2924175"/>
            <a:ext cx="7920038" cy="3878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sk-SK" dirty="0">
                <a:solidFill>
                  <a:srgbClr val="000000"/>
                </a:solidFill>
                <a:latin typeface="Times New Roman"/>
                <a:cs typeface="+mn-cs"/>
              </a:rPr>
              <a:t> 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počet družstiev  = pokles o 10 %,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 pokles  spôsobil  úbytok žiackych družstiev v južnej časti regiónu, najviac </a:t>
            </a:r>
            <a:r>
              <a:rPr lang="sk-SK" altLang="sk-SK" dirty="0" err="1">
                <a:latin typeface="Times New Roman" pitchFamily="18" charset="0"/>
                <a:cs typeface="Times New Roman" pitchFamily="18" charset="0"/>
              </a:rPr>
              <a:t>ObFZ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  VK, RS a </a:t>
            </a:r>
            <a:r>
              <a:rPr lang="sk-SK" altLang="sk-SK" dirty="0" err="1">
                <a:latin typeface="Times New Roman" pitchFamily="18" charset="0"/>
                <a:cs typeface="Times New Roman" pitchFamily="18" charset="0"/>
              </a:rPr>
              <a:t>ObFZ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 ZH,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 pokles zastúpenia žiackych družstiev </a:t>
            </a:r>
            <a:r>
              <a:rPr lang="sk-SK" altLang="sk-SK" dirty="0" err="1">
                <a:latin typeface="Times New Roman" pitchFamily="18" charset="0"/>
                <a:cs typeface="Times New Roman" pitchFamily="18" charset="0"/>
              </a:rPr>
              <a:t>ObFZ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 MT v </a:t>
            </a:r>
            <a:r>
              <a:rPr lang="sk-SK" altLang="sk-SK" dirty="0" err="1"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. B / v súčasnosti v súťažiach iba 2 družstvá /,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 vyvážený stav v pôsobnosti  </a:t>
            </a:r>
            <a:r>
              <a:rPr lang="sk-SK" altLang="sk-SK" dirty="0" err="1">
                <a:latin typeface="Times New Roman" pitchFamily="18" charset="0"/>
                <a:cs typeface="Times New Roman" pitchFamily="18" charset="0"/>
              </a:rPr>
              <a:t>ObFZ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  CA a </a:t>
            </a:r>
            <a:r>
              <a:rPr lang="sk-SK" altLang="sk-SK" dirty="0" err="1">
                <a:latin typeface="Times New Roman" pitchFamily="18" charset="0"/>
                <a:cs typeface="Times New Roman" pitchFamily="18" charset="0"/>
              </a:rPr>
              <a:t>ObFZ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 ZA....</a:t>
            </a:r>
            <a:r>
              <a:rPr lang="sk-SK" altLang="sk-SK" dirty="0" err="1">
                <a:latin typeface="Times New Roman" pitchFamily="18" charset="0"/>
                <a:cs typeface="Times New Roman" pitchFamily="18" charset="0"/>
              </a:rPr>
              <a:t>ObFZ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 DK  prekvapil, čakali sme pokles,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sk-SK" altLang="sk-SK" b="1" dirty="0">
                <a:latin typeface="Times New Roman" pitchFamily="18" charset="0"/>
                <a:cs typeface="Times New Roman" pitchFamily="18" charset="0"/>
              </a:rPr>
              <a:t>zrušenie skupiny  D U15,13: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itchFamily="2" charset="2"/>
              <a:buChar char=""/>
              <a:defRPr/>
            </a:pP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2013/2014 v </a:t>
            </a:r>
            <a:r>
              <a:rPr lang="sk-SK" altLang="sk-SK" dirty="0" err="1"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. III-D U15,13 – 5 žiackych družstiev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itchFamily="2" charset="2"/>
              <a:buChar char=""/>
              <a:defRPr/>
            </a:pPr>
            <a:r>
              <a:rPr lang="sk-SK" altLang="sk-SK" dirty="0">
                <a:latin typeface="Times New Roman" pitchFamily="18" charset="0"/>
                <a:cs typeface="Times New Roman" pitchFamily="18" charset="0"/>
              </a:rPr>
              <a:t>2014/2015 sa neprihlásilo 5 družstiev – skupina bola zrušená a družstvá doplnené do skupiny C</a:t>
            </a:r>
          </a:p>
          <a:p>
            <a:pPr>
              <a:defRPr/>
            </a:pPr>
            <a:endParaRPr lang="sk-SK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931150" cy="1065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Počet družstiev v súťažiach </a:t>
            </a:r>
            <a:r>
              <a:rPr lang="sk-SK" sz="32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SsFZ</a:t>
            </a: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v ročníku ´15/´16</a:t>
            </a:r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1331913" y="1268413"/>
          <a:ext cx="5519737" cy="1876425"/>
        </p:xfrm>
        <a:graphic>
          <a:graphicData uri="http://schemas.openxmlformats.org/drawingml/2006/table">
            <a:tbl>
              <a:tblPr/>
              <a:tblGrid>
                <a:gridCol w="1136176"/>
                <a:gridCol w="731959"/>
                <a:gridCol w="731959"/>
                <a:gridCol w="319550"/>
                <a:gridCol w="1136176"/>
                <a:gridCol w="731959"/>
                <a:gridCol w="731959"/>
              </a:tblGrid>
              <a:tr h="268061"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SEVER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Dorast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Žiaci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JUH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Dorast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Žiaci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61"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ObFZ CA   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9900"/>
                          </a:solidFill>
                          <a:latin typeface="Times New Roman"/>
                        </a:rPr>
                        <a:t>ObFZ  BB 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61"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ObFZ ZA 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 dirty="0" err="1">
                          <a:solidFill>
                            <a:srgbClr val="009900"/>
                          </a:solidFill>
                          <a:latin typeface="Times New Roman"/>
                        </a:rPr>
                        <a:t>ObFZ</a:t>
                      </a:r>
                      <a:r>
                        <a:rPr lang="sk-SK" sz="1700" b="1" i="0" u="none" strike="noStrike" dirty="0">
                          <a:solidFill>
                            <a:srgbClr val="009900"/>
                          </a:solidFill>
                          <a:latin typeface="Times New Roman"/>
                        </a:rPr>
                        <a:t>  ZV 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61"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ObFZ MT 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9900"/>
                          </a:solidFill>
                          <a:latin typeface="Times New Roman"/>
                        </a:rPr>
                        <a:t>ObFZ   LC 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61"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ObFZ DK  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9900"/>
                          </a:solidFill>
                          <a:latin typeface="Times New Roman"/>
                        </a:rPr>
                        <a:t>ObFZ   RS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61"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ObFZ  LM  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9900"/>
                          </a:solidFill>
                          <a:latin typeface="Times New Roman"/>
                        </a:rPr>
                        <a:t>ObFZ  VK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61"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053" marR="9053" marT="9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053" marR="9053" marT="9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053" marR="9053" marT="9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53" marR="9053" marT="90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700" b="1" i="0" u="none" strike="noStrike">
                          <a:solidFill>
                            <a:srgbClr val="009900"/>
                          </a:solidFill>
                          <a:latin typeface="Times New Roman"/>
                        </a:rPr>
                        <a:t>ObFZ  ZH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053" marR="9053" marT="9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af 7"/>
          <p:cNvGraphicFramePr/>
          <p:nvPr/>
        </p:nvGraphicFramePr>
        <p:xfrm>
          <a:off x="827584" y="2780928"/>
          <a:ext cx="7416824" cy="3817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931150" cy="1065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Počet družstiev v súťažiach </a:t>
            </a:r>
            <a:r>
              <a:rPr lang="sk-SK" sz="32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SsFZ</a:t>
            </a:r>
            <a:r>
              <a:rPr lang="sk-SK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v ročníku ´15/´16 - Sever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467544" y="1484784"/>
          <a:ext cx="8064896" cy="4682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, klas. ver.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uxusný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, klas. ver.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uxusný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, klas. ver.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uxusný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, klas. ver.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uxusný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, klas. ver.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uxusný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, klas. ver.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uxusný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1250</Words>
  <Application>Microsoft Office PowerPoint</Application>
  <PresentationFormat>Prezentácia na obrazovke (4:3)</PresentationFormat>
  <Paragraphs>259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1" baseType="lpstr">
      <vt:lpstr>Arial</vt:lpstr>
      <vt:lpstr>Wingdings</vt:lpstr>
      <vt:lpstr>Wingdings 2</vt:lpstr>
      <vt:lpstr>Calibri</vt:lpstr>
      <vt:lpstr>Times New Roman</vt:lpstr>
      <vt:lpstr>Courier New</vt:lpstr>
      <vt:lpstr>Arkáda</vt:lpstr>
      <vt:lpstr>Mládežnícky futbal  na strednom   slovensku</vt:lpstr>
      <vt:lpstr>Štatistické ukazovatele –  počet mládežníckych družstiev</vt:lpstr>
      <vt:lpstr>Štatistické ukazovatele –  počet mládežníckych družstiev</vt:lpstr>
      <vt:lpstr>Štatistické ukazovatele –  družstvá odstúpené zo súťaže</vt:lpstr>
      <vt:lpstr>Štatistické ukazovatele –  družstvá odstúpené zo súťaže</vt:lpstr>
      <vt:lpstr>Analýza kategórie  dorastu v posledných  4 súťažných ročníkoch</vt:lpstr>
      <vt:lpstr>Analýza kategórie žiakov  v posledných  4 súťažných ročníkoch</vt:lpstr>
      <vt:lpstr>Počet družstiev v súťažiach SsFZ v ročníku ´15/´16</vt:lpstr>
      <vt:lpstr>Počet družstiev v súťažiach SsFZ v ročníku ´15/´16 - Sever</vt:lpstr>
      <vt:lpstr>Počet družstiev v súťažiach SsFZ v ročníku ´15/´16 - Juh</vt:lpstr>
      <vt:lpstr>Najčastejšie problémy</vt:lpstr>
      <vt:lpstr>Ako môže FK ovplyvniť zachovanie  družstva  mládeže?</vt:lpstr>
      <vt:lpstr> Ako môže FK ovplyvniť zachovanie  družstva  mládeže?</vt:lpstr>
      <vt:lpstr>Ako môže SsFZ prispieť k podpore mládežníckeho futbalu?</vt:lpstr>
      <vt:lpstr>Čo sa nám spoločne podarilo ?</vt:lpstr>
      <vt:lpstr>Problémy, nedostatky, chyby, podnety...</vt:lpstr>
      <vt:lpstr>Problémy, nedostatky, chyby, podnety...</vt:lpstr>
      <vt:lpstr>Problémy, nedostatky, chyby, podnety...</vt:lpstr>
      <vt:lpstr>Problémy, nedostatky, chyby, podnety...</vt:lpstr>
      <vt:lpstr>Snímka 20</vt:lpstr>
      <vt:lpstr>Problémy, nedostatky, chyby, podnety...</vt:lpstr>
      <vt:lpstr>Problémy, nedostatky, chyby, podnety...</vt:lpstr>
      <vt:lpstr>Problémy, nedostatky, chyby, podnety...</vt:lpstr>
      <vt:lpstr>Ďakujem za pozornosť.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Vyhodnotenie súťažného ročníka 2014/2015</dc:title>
  <dc:creator>lenovo_ntb</dc:creator>
  <cp:lastModifiedBy>Ladislav</cp:lastModifiedBy>
  <cp:revision>91</cp:revision>
  <cp:lastPrinted>2016-04-12T14:22:44Z</cp:lastPrinted>
  <dcterms:created xsi:type="dcterms:W3CDTF">2015-06-22T17:40:04Z</dcterms:created>
  <dcterms:modified xsi:type="dcterms:W3CDTF">2016-04-18T12:15:04Z</dcterms:modified>
</cp:coreProperties>
</file>