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75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6" r:id="rId10"/>
    <p:sldId id="264" r:id="rId11"/>
    <p:sldId id="265" r:id="rId12"/>
    <p:sldId id="268" r:id="rId13"/>
    <p:sldId id="267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91" autoAdjust="0"/>
    <p:restoredTop sz="94671" autoAdjust="0"/>
  </p:normalViewPr>
  <p:slideViewPr>
    <p:cSldViewPr snapToGrid="0" snapToObjects="1">
      <p:cViewPr varScale="1">
        <p:scale>
          <a:sx n="72" d="100"/>
          <a:sy n="72" d="100"/>
        </p:scale>
        <p:origin x="-1470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3D26B-DFC2-4248-8ED0-AD3E108CBDD7}" type="datetime1">
              <a:rPr lang="en-US" smtClean="0"/>
              <a:pPr/>
              <a:t>4/18/2016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149742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4C003-38E8-486A-9BFD-47E55D87241C}" type="datetime1">
              <a:rPr lang="en-US" smtClean="0"/>
              <a:pPr/>
              <a:t>4/18/2016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872237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9EAA3-934B-41DB-B3B1-806F4BE5CC37}" type="datetime1">
              <a:rPr lang="en-US" smtClean="0"/>
              <a:pPr/>
              <a:t>4/18/2016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398239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7F932-D99A-4087-BFB1-EA42FAFC8D2C}" type="datetime1">
              <a:rPr lang="en-US" smtClean="0"/>
              <a:pPr/>
              <a:t>4/18/2016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93683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96367-2F2B-4F6E-ACF4-15FA13738E10}" type="datetime1">
              <a:rPr lang="en-US" smtClean="0"/>
              <a:pPr/>
              <a:t>4/18/2016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23C92-45F4-4C30-810D-4886C1BA69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750417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3498D-21C7-408B-8EF5-5B55DEF0BFD5}" type="datetime1">
              <a:rPr lang="en-US" smtClean="0"/>
              <a:pPr/>
              <a:t>4/18/2016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7189655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B246E-8FD1-42FF-94A4-E4133095C37A}" type="datetime1">
              <a:rPr lang="en-US" smtClean="0"/>
              <a:pPr/>
              <a:t>4/18/2016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99874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939D4-B818-4372-B1EE-7CB6D5BBC74A}" type="datetime1">
              <a:rPr lang="en-US" smtClean="0"/>
              <a:pPr/>
              <a:t>4/18/2016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394413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5E438-4D0D-4834-B658-A90420491D98}" type="datetime1">
              <a:rPr lang="en-US" smtClean="0"/>
              <a:pPr/>
              <a:t>4/18/2016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293757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8ADFA-7142-4015-85E6-1712F15FA709}" type="datetime1">
              <a:rPr lang="en-US" smtClean="0"/>
              <a:pPr/>
              <a:t>4/18/2016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5058781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Klepnutím na ikonu přidáte obrázek.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581E0-D653-4D78-A48F-41D80498BC7E}" type="datetime1">
              <a:rPr lang="en-US" smtClean="0"/>
              <a:pPr/>
              <a:t>4/18/2016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946780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3AFFF1-9C47-49F0-AE12-AF188F3F4E82}" type="datetime1">
              <a:rPr lang="en-US" smtClean="0"/>
              <a:pPr/>
              <a:t>4/18/2016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237106-F2ED-405E-BC33-CC3CF426205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8140162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753" r:id="rId1"/>
    <p:sldLayoutId id="2147484754" r:id="rId2"/>
    <p:sldLayoutId id="2147484755" r:id="rId3"/>
    <p:sldLayoutId id="2147484756" r:id="rId4"/>
    <p:sldLayoutId id="2147484757" r:id="rId5"/>
    <p:sldLayoutId id="2147484758" r:id="rId6"/>
    <p:sldLayoutId id="2147484759" r:id="rId7"/>
    <p:sldLayoutId id="2147484760" r:id="rId8"/>
    <p:sldLayoutId id="2147484761" r:id="rId9"/>
    <p:sldLayoutId id="2147484762" r:id="rId10"/>
    <p:sldLayoutId id="2147484763" r:id="rId11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685800" y="2689851"/>
            <a:ext cx="7772400" cy="1470025"/>
          </a:xfrm>
        </p:spPr>
        <p:txBody>
          <a:bodyPr>
            <a:noAutofit/>
          </a:bodyPr>
          <a:lstStyle/>
          <a:p>
            <a:r>
              <a:rPr lang="en-US" b="1" dirty="0" smtClean="0"/>
              <a:t>PROGRAM PODPORY </a:t>
            </a:r>
            <a:r>
              <a:rPr lang="sk-SK" b="1" dirty="0" smtClean="0"/>
              <a:t>TALENTOVANÝCH HRÁČOV SFZ           U12 – U15</a:t>
            </a:r>
            <a:endParaRPr lang="en-US" b="1" dirty="0"/>
          </a:p>
        </p:txBody>
      </p:sp>
    </p:spTree>
    <p:extLst>
      <p:ext uri="{BB962C8B-B14F-4D97-AF65-F5344CB8AC3E}">
        <p14:creationId xmlns="" xmlns:p14="http://schemas.microsoft.com/office/powerpoint/2010/main" val="3281426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29554" y="274638"/>
            <a:ext cx="7257245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LETN</a:t>
            </a:r>
            <a:r>
              <a:rPr lang="sk-SK" b="1" dirty="0" smtClean="0"/>
              <a:t>É ŠPORTOVÉ SÚSTREDENIA</a:t>
            </a:r>
            <a:endParaRPr lang="sk-SK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sk-SK" dirty="0" smtClean="0"/>
              <a:t>Pre vekové kategórie U 12 a U13 organizácia 5 až 6-dňového (pondelok – piatok, sobota) Letného športového sústredenia na úrovni regionálnych výberov (v každom regióne) o počte hráčov 20 až 25 v každej vekovej kategórii. Hráči absolvujú 2 TJ v rámci jedného dňa so zameraním na všeobecný pohybový rozvoj, pohybové hry a futbal.</a:t>
            </a:r>
          </a:p>
          <a:p>
            <a:r>
              <a:rPr lang="sk-SK" dirty="0" smtClean="0"/>
              <a:t>Výber do LŠS bude zostavený z hráčov bez ohľadu na klubovú príslušnosť (licenciu mládeže SFZ).</a:t>
            </a:r>
          </a:p>
          <a:p>
            <a:r>
              <a:rPr lang="sk-SK" dirty="0" smtClean="0"/>
              <a:t>Do LŠS U12 – U13 sa odporúča zaradiť aj dievčatá.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smtClean="0"/>
              <a:t>REGIONÁLNE TURNAJE</a:t>
            </a:r>
            <a:endParaRPr lang="sk-SK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sk-SK" dirty="0" smtClean="0"/>
              <a:t>Organizácia 2 turnajov regionálnych výberov vo vekovej kategórii U14 v mesiacoch september a máj  </a:t>
            </a:r>
          </a:p>
          <a:p>
            <a:pPr lvl="0"/>
            <a:r>
              <a:rPr lang="sk-SK" dirty="0" smtClean="0"/>
              <a:t>Turnaj regionálnych výberov vo vekovej kategórii U15 v mesiaci august nasledujúceho súťažného ročníka (18 hráčov + 2 brankári v jednom regionálnom výbere). Z tohto turnaja regionálnych výberov U 15 vzniká prvé reprezentačné družstvo SR 15. Trvanie RT je spravidla 5 dní (sobota – streda), kde v sobotu absolvujú hráči vo svojich regiónoch po zraze 2 TJ, v nedeľu je príchod do miesta RT a hracie dni sú pondelok, utorok, streda.</a:t>
            </a:r>
          </a:p>
          <a:p>
            <a:pPr lvl="0"/>
            <a:endParaRPr lang="sk-SK" dirty="0" smtClean="0"/>
          </a:p>
          <a:p>
            <a:pPr lvl="0"/>
            <a:r>
              <a:rPr lang="sk-SK" dirty="0" smtClean="0"/>
              <a:t>Výber na RT bude zostavený z hráčov bez ohľadu na klubovú príslušnosť (licenciu mládeže SFZ).</a:t>
            </a:r>
          </a:p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/>
              <a:t>Sch</a:t>
            </a:r>
            <a:r>
              <a:rPr lang="sk-SK" b="1" dirty="0" err="1" smtClean="0"/>
              <a:t>éma</a:t>
            </a:r>
            <a:r>
              <a:rPr lang="sk-SK" b="1" dirty="0" smtClean="0"/>
              <a:t> štruktúry práce s talentovanými hráčmi SFZ</a:t>
            </a:r>
            <a:endParaRPr lang="sk-SK" b="1" dirty="0"/>
          </a:p>
        </p:txBody>
      </p:sp>
      <p:pic>
        <p:nvPicPr>
          <p:cNvPr id="1028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338" y="1600200"/>
            <a:ext cx="7701566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b="1" dirty="0" smtClean="0"/>
              <a:t>MATERIÁLNO – TECHNICKÉ ZABEZPEČENIE</a:t>
            </a:r>
            <a:endParaRPr lang="sk-SK" b="1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k-SK" sz="2800" dirty="0" smtClean="0"/>
              <a:t>11 </a:t>
            </a:r>
            <a:r>
              <a:rPr lang="sk-SK" sz="2800" dirty="0" err="1" smtClean="0"/>
              <a:t>ObFZ</a:t>
            </a:r>
            <a:endParaRPr lang="sk-SK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sk-SK" dirty="0" smtClean="0"/>
              <a:t>Lopty č. 4 (20 x 1 </a:t>
            </a:r>
            <a:r>
              <a:rPr lang="sk-SK" dirty="0" err="1" smtClean="0"/>
              <a:t>ObFZ</a:t>
            </a:r>
            <a:r>
              <a:rPr lang="sk-SK" dirty="0" smtClean="0"/>
              <a:t>) </a:t>
            </a:r>
          </a:p>
          <a:p>
            <a:r>
              <a:rPr lang="sk-SK" dirty="0" smtClean="0"/>
              <a:t>Lopty č. 5 (10 x 1 </a:t>
            </a:r>
            <a:r>
              <a:rPr lang="sk-SK" dirty="0" err="1" smtClean="0"/>
              <a:t>ObFZ</a:t>
            </a:r>
            <a:r>
              <a:rPr lang="sk-SK" dirty="0" smtClean="0"/>
              <a:t>)</a:t>
            </a:r>
          </a:p>
          <a:p>
            <a:r>
              <a:rPr lang="sk-SK" dirty="0" smtClean="0"/>
              <a:t>Klobúčiky (40 ks/1 </a:t>
            </a:r>
            <a:r>
              <a:rPr lang="sk-SK" dirty="0" err="1" smtClean="0"/>
              <a:t>sada</a:t>
            </a:r>
            <a:r>
              <a:rPr lang="sk-SK" dirty="0" smtClean="0"/>
              <a:t>) 3 x 1 </a:t>
            </a:r>
            <a:r>
              <a:rPr lang="sk-SK" dirty="0" err="1" smtClean="0"/>
              <a:t>ObFZ</a:t>
            </a:r>
            <a:r>
              <a:rPr lang="sk-SK" dirty="0" smtClean="0"/>
              <a:t>  </a:t>
            </a:r>
          </a:p>
          <a:p>
            <a:r>
              <a:rPr lang="sk-SK" dirty="0" err="1" smtClean="0"/>
              <a:t>Zapichovacie</a:t>
            </a:r>
            <a:r>
              <a:rPr lang="sk-SK" dirty="0" smtClean="0"/>
              <a:t> tyče 30 x 1 </a:t>
            </a:r>
            <a:r>
              <a:rPr lang="sk-SK" dirty="0" err="1" smtClean="0"/>
              <a:t>ObFZ</a:t>
            </a:r>
            <a:r>
              <a:rPr lang="sk-SK" dirty="0" smtClean="0"/>
              <a:t>  </a:t>
            </a:r>
          </a:p>
          <a:p>
            <a:r>
              <a:rPr lang="sk-SK" dirty="0" err="1" smtClean="0"/>
              <a:t>Rozlišovačky</a:t>
            </a:r>
            <a:r>
              <a:rPr lang="sk-SK" dirty="0" smtClean="0"/>
              <a:t> s číslami (1-10)  30 x 1 </a:t>
            </a:r>
            <a:r>
              <a:rPr lang="sk-SK" dirty="0" err="1" smtClean="0"/>
              <a:t>ObFZ</a:t>
            </a:r>
            <a:r>
              <a:rPr lang="sk-SK" dirty="0" smtClean="0"/>
              <a:t>  (3 farby po 10) </a:t>
            </a:r>
          </a:p>
          <a:p>
            <a:r>
              <a:rPr lang="sk-SK" dirty="0" smtClean="0"/>
              <a:t>Koordinačné rebríky (4 m)   6 x 1 </a:t>
            </a:r>
            <a:r>
              <a:rPr lang="sk-SK" dirty="0" err="1" smtClean="0"/>
              <a:t>ObFZ</a:t>
            </a:r>
            <a:r>
              <a:rPr lang="sk-SK" dirty="0" smtClean="0"/>
              <a:t> </a:t>
            </a:r>
            <a:endParaRPr lang="sk-SK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sk-SK" sz="2800" dirty="0" smtClean="0"/>
              <a:t>RFZ</a:t>
            </a:r>
            <a:endParaRPr lang="sk-SK" sz="2800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k-SK" dirty="0" smtClean="0"/>
              <a:t>Lopty č. 4 (20 ks)</a:t>
            </a:r>
          </a:p>
          <a:p>
            <a:r>
              <a:rPr lang="sk-SK" dirty="0" smtClean="0"/>
              <a:t>Lopty č. 5 (20 ks)</a:t>
            </a:r>
          </a:p>
          <a:p>
            <a:r>
              <a:rPr lang="sk-SK" dirty="0" smtClean="0"/>
              <a:t>Klobúčiky (40 ks/1 </a:t>
            </a:r>
            <a:r>
              <a:rPr lang="sk-SK" dirty="0" err="1" smtClean="0"/>
              <a:t>sada</a:t>
            </a:r>
            <a:r>
              <a:rPr lang="sk-SK" dirty="0" smtClean="0"/>
              <a:t>) x 3  </a:t>
            </a:r>
          </a:p>
          <a:p>
            <a:r>
              <a:rPr lang="sk-SK" dirty="0" err="1" smtClean="0"/>
              <a:t>Zapichovacie</a:t>
            </a:r>
            <a:r>
              <a:rPr lang="sk-SK" dirty="0" smtClean="0"/>
              <a:t> tyče    10x</a:t>
            </a:r>
          </a:p>
          <a:p>
            <a:r>
              <a:rPr lang="sk-SK" dirty="0" err="1" smtClean="0"/>
              <a:t>Rozlišovačky</a:t>
            </a:r>
            <a:r>
              <a:rPr lang="sk-SK" dirty="0" smtClean="0"/>
              <a:t> s číslami (1-15)  (3 farby po 15)  45x</a:t>
            </a:r>
          </a:p>
          <a:p>
            <a:r>
              <a:rPr lang="sk-SK" dirty="0" smtClean="0"/>
              <a:t>Koordinačné rebríky (4 m)    4x</a:t>
            </a:r>
          </a:p>
          <a:p>
            <a:r>
              <a:rPr lang="sk-SK" dirty="0" smtClean="0"/>
              <a:t>Tyče s podstavcom (na UT) 10x</a:t>
            </a:r>
          </a:p>
          <a:p>
            <a:r>
              <a:rPr lang="sk-SK" dirty="0" smtClean="0"/>
              <a:t>Skladacia brána(90x120 cm) 4x</a:t>
            </a:r>
          </a:p>
          <a:p>
            <a:r>
              <a:rPr lang="sk-SK" dirty="0" smtClean="0"/>
              <a:t>Pop </a:t>
            </a:r>
            <a:r>
              <a:rPr lang="sk-SK" dirty="0" err="1" smtClean="0"/>
              <a:t>up</a:t>
            </a:r>
            <a:r>
              <a:rPr lang="sk-SK" dirty="0" smtClean="0"/>
              <a:t> brána (150x120 cm)  4x</a:t>
            </a:r>
          </a:p>
          <a:p>
            <a:r>
              <a:rPr lang="sk-SK" dirty="0" smtClean="0"/>
              <a:t>Napínacia nohejbalová sieť   4x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849451"/>
            <a:ext cx="8229600" cy="1143000"/>
          </a:xfrm>
        </p:spPr>
        <p:txBody>
          <a:bodyPr/>
          <a:lstStyle/>
          <a:p>
            <a:r>
              <a:rPr lang="sk-SK" b="1" dirty="0" smtClean="0"/>
              <a:t>ĎAKUJEM ZA POZORNOSŤ</a:t>
            </a:r>
            <a:endParaRPr lang="sk-SK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1824" y="287517"/>
            <a:ext cx="7604975" cy="1143000"/>
          </a:xfrm>
        </p:spPr>
        <p:txBody>
          <a:bodyPr/>
          <a:lstStyle/>
          <a:p>
            <a:r>
              <a:rPr lang="en-US" b="1" dirty="0" smtClean="0"/>
              <a:t>CHARAKTERISTIKA PROJEKTU</a:t>
            </a:r>
            <a:endParaRPr lang="sk-SK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k-SK" dirty="0" smtClean="0"/>
              <a:t>Hlavnou úlohou Programu podpory talentovaných hráčov Slovenského futbalového zväzu je vyhľadávanie a podpora talentovaných mladých hráčov vo vekových kategóriách U12 – U15 na úrovni oblastných a regionálnych výberov. </a:t>
            </a:r>
          </a:p>
          <a:p>
            <a:endParaRPr lang="en-US" dirty="0" smtClean="0"/>
          </a:p>
          <a:p>
            <a:r>
              <a:rPr lang="sk-SK" dirty="0" smtClean="0"/>
              <a:t>Pre koncepčnú prácu s talentovanými mladými hráčmi sa jedná o najdôležitejšie vekové kategórie. Jedná sa o obdobie „predprípravy“ pre reprezentačné družstvá SR.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796153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CIE</a:t>
            </a:r>
            <a:r>
              <a:rPr lang="sk-SK" b="1" dirty="0" smtClean="0"/>
              <a:t>Ľ</a:t>
            </a:r>
            <a:endParaRPr lang="sk-SK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sk-SK" dirty="0" smtClean="0"/>
              <a:t>Zabezpečiť kvalitný tréningový proces pre mladých hráčov vo vekových kategóriách</a:t>
            </a:r>
            <a:r>
              <a:rPr lang="en-US" dirty="0" smtClean="0"/>
              <a:t>          </a:t>
            </a:r>
            <a:r>
              <a:rPr lang="sk-SK" dirty="0" smtClean="0"/>
              <a:t>U12 – U15.</a:t>
            </a:r>
          </a:p>
          <a:p>
            <a:pPr lvl="0"/>
            <a:endParaRPr lang="en-US" dirty="0" smtClean="0"/>
          </a:p>
          <a:p>
            <a:pPr lvl="0"/>
            <a:r>
              <a:rPr lang="sk-SK" dirty="0" smtClean="0"/>
              <a:t>Získať informácie o čo najväčšom počte talentovaných hráčov vo vekových kategóriách U12 – U15.</a:t>
            </a:r>
          </a:p>
          <a:p>
            <a:pPr lvl="0"/>
            <a:endParaRPr lang="en-US" dirty="0" smtClean="0"/>
          </a:p>
          <a:p>
            <a:pPr lvl="0"/>
            <a:r>
              <a:rPr lang="sk-SK" dirty="0" smtClean="0"/>
              <a:t>Vyhľadávanie talentovaných hráčov pre potreby vrcholového futbalu.</a:t>
            </a:r>
          </a:p>
          <a:p>
            <a:pPr>
              <a:buNone/>
            </a:pP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81070" y="274638"/>
            <a:ext cx="7205730" cy="1143000"/>
          </a:xfrm>
        </p:spPr>
        <p:txBody>
          <a:bodyPr>
            <a:normAutofit fontScale="90000"/>
          </a:bodyPr>
          <a:lstStyle/>
          <a:p>
            <a:r>
              <a:rPr lang="sk-SK" b="1" dirty="0" smtClean="0"/>
              <a:t>Organizácia oblastných výberov (</a:t>
            </a:r>
            <a:r>
              <a:rPr lang="sk-SK" b="1" dirty="0" err="1" smtClean="0"/>
              <a:t>ObFZ</a:t>
            </a:r>
            <a:r>
              <a:rPr lang="sk-SK" b="1" dirty="0" smtClean="0"/>
              <a:t>)</a:t>
            </a:r>
            <a:endParaRPr lang="sk-SK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sk-SK" dirty="0" smtClean="0"/>
              <a:t>Veková kategória U12, U13 a U14 pravidelne zorganizovať poldenné tréningové zrazy - 1x mesačne a minimálne 8 – krát v roku (4 jar, 4 jeseň) na úrovni všetkých Oblastných futbalových zväzov (38) – Oblastné futbalové výbery.</a:t>
            </a:r>
          </a:p>
          <a:p>
            <a:pPr lvl="0"/>
            <a:r>
              <a:rPr lang="sk-SK" dirty="0" smtClean="0"/>
              <a:t>Odporúčaný počet hráčov v jednej kategórii na jednom tréningovom zraze je 10 (t.j. spolu 30 hráčov na jednej tréningovej ploche), kde pri každej vekovej kategórii je jeden tréner.</a:t>
            </a:r>
          </a:p>
          <a:p>
            <a:pPr lvl="0"/>
            <a:r>
              <a:rPr lang="sk-SK" dirty="0" smtClean="0"/>
              <a:t>Do oblastných futbalových výberov U12 – U14 sa odporúča zaradiť aj dievčatá.</a:t>
            </a:r>
          </a:p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29556" y="274638"/>
            <a:ext cx="7257244" cy="1143000"/>
          </a:xfrm>
        </p:spPr>
        <p:txBody>
          <a:bodyPr>
            <a:normAutofit fontScale="90000"/>
          </a:bodyPr>
          <a:lstStyle/>
          <a:p>
            <a:r>
              <a:rPr lang="sk-SK" b="1" dirty="0" smtClean="0"/>
              <a:t>Organizácia regionálnych výberov (RFZ)</a:t>
            </a:r>
            <a:endParaRPr lang="sk-SK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sk-SK" dirty="0" smtClean="0"/>
              <a:t>veková kategória U13 pravidelne zorganizovať poldenné tréningové zrazy - 1x mesačne a minimálne 4 – krát v roku (2 jar, 2 jeseň)</a:t>
            </a:r>
          </a:p>
          <a:p>
            <a:pPr lvl="0"/>
            <a:r>
              <a:rPr lang="sk-SK" dirty="0" smtClean="0"/>
              <a:t>veková kategória U14 pravidelne zorganizovať celodenné tréningové zrazy - 1x mesačne a minimálne 4 – krát v roku (2 jar, 2 jeseň)</a:t>
            </a:r>
          </a:p>
          <a:p>
            <a:pPr lvl="0"/>
            <a:r>
              <a:rPr lang="sk-SK" dirty="0" smtClean="0"/>
              <a:t>veková kategória U14 - zorganizovať </a:t>
            </a:r>
            <a:r>
              <a:rPr lang="en-US" dirty="0" smtClean="0"/>
              <a:t>2</a:t>
            </a:r>
            <a:r>
              <a:rPr lang="sk-SK" dirty="0" smtClean="0"/>
              <a:t> dvojdňové tréningové zrazy (1 jar, 1 jeseň)</a:t>
            </a:r>
          </a:p>
          <a:p>
            <a:pPr lvl="0"/>
            <a:r>
              <a:rPr lang="sk-SK" dirty="0" smtClean="0"/>
              <a:t>veková kategória U15 - zorganizovať 1 dvojdňový zraz (termín podľa uváženia)</a:t>
            </a:r>
          </a:p>
          <a:p>
            <a:pPr lvl="0"/>
            <a:r>
              <a:rPr lang="sk-SK" dirty="0" smtClean="0"/>
              <a:t>odporúčaný počet hráčov (20 + 3)</a:t>
            </a:r>
          </a:p>
          <a:p>
            <a:pPr lvl="0"/>
            <a:r>
              <a:rPr lang="sk-SK" dirty="0" smtClean="0"/>
              <a:t>hráči absolvujú okrem TJ aj teóriu</a:t>
            </a:r>
          </a:p>
          <a:p>
            <a:pPr lvl="0"/>
            <a:r>
              <a:rPr lang="sk-SK" dirty="0" smtClean="0"/>
              <a:t>do reg. výberov U13 sa odporúča zaradiť aj dievčatá</a:t>
            </a:r>
          </a:p>
          <a:p>
            <a:pPr lvl="0"/>
            <a:endParaRPr lang="sk-SK" dirty="0" smtClean="0"/>
          </a:p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b="1" dirty="0" smtClean="0"/>
              <a:t>Počet </a:t>
            </a:r>
            <a:r>
              <a:rPr lang="sk-SK" b="1" dirty="0" err="1" smtClean="0"/>
              <a:t>ObFZ</a:t>
            </a:r>
            <a:r>
              <a:rPr lang="sk-SK" b="1" dirty="0" smtClean="0"/>
              <a:t> v regiónoch</a:t>
            </a:r>
            <a:endParaRPr lang="sk-SK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k-SK" dirty="0" smtClean="0"/>
          </a:p>
          <a:p>
            <a:endParaRPr lang="sk-SK" dirty="0" smtClean="0"/>
          </a:p>
          <a:p>
            <a:r>
              <a:rPr lang="sk-SK" dirty="0" smtClean="0"/>
              <a:t>BFZ: 2 </a:t>
            </a:r>
            <a:r>
              <a:rPr lang="sk-SK" dirty="0" err="1" smtClean="0"/>
              <a:t>ObFZ</a:t>
            </a:r>
            <a:endParaRPr lang="sk-SK" dirty="0" smtClean="0"/>
          </a:p>
          <a:p>
            <a:r>
              <a:rPr lang="sk-SK" dirty="0" err="1" smtClean="0"/>
              <a:t>ZsFZ</a:t>
            </a:r>
            <a:r>
              <a:rPr lang="sk-SK" dirty="0" smtClean="0"/>
              <a:t>: 12 </a:t>
            </a:r>
            <a:r>
              <a:rPr lang="sk-SK" dirty="0" err="1" smtClean="0"/>
              <a:t>ObFZ</a:t>
            </a:r>
            <a:endParaRPr lang="sk-SK" dirty="0" smtClean="0"/>
          </a:p>
          <a:p>
            <a:r>
              <a:rPr lang="sk-SK" dirty="0" err="1" smtClean="0"/>
              <a:t>SsFZ</a:t>
            </a:r>
            <a:r>
              <a:rPr lang="sk-SK" dirty="0" smtClean="0"/>
              <a:t>: 11 </a:t>
            </a:r>
            <a:r>
              <a:rPr lang="sk-SK" dirty="0" err="1" smtClean="0"/>
              <a:t>ObFZ</a:t>
            </a:r>
            <a:endParaRPr lang="sk-SK" dirty="0" smtClean="0"/>
          </a:p>
          <a:p>
            <a:r>
              <a:rPr lang="sk-SK" dirty="0" err="1" smtClean="0"/>
              <a:t>VsFZ</a:t>
            </a:r>
            <a:r>
              <a:rPr lang="sk-SK" dirty="0" smtClean="0"/>
              <a:t>: 13 </a:t>
            </a:r>
            <a:r>
              <a:rPr lang="sk-SK" dirty="0" err="1" smtClean="0"/>
              <a:t>ObFZ</a:t>
            </a:r>
            <a:endParaRPr lang="sk-SK" dirty="0" smtClean="0"/>
          </a:p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b="1" dirty="0" smtClean="0"/>
              <a:t>Miesta konania projektu PPT v Stredoslovenskom regióne</a:t>
            </a:r>
            <a:endParaRPr lang="sk-SK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sk-SK" b="1" dirty="0" smtClean="0"/>
              <a:t>	Oblastný FZ</a:t>
            </a:r>
            <a:endParaRPr lang="sk-SK" dirty="0" smtClean="0"/>
          </a:p>
          <a:p>
            <a:endParaRPr lang="sk-SK" b="1" dirty="0" smtClean="0"/>
          </a:p>
          <a:p>
            <a:r>
              <a:rPr lang="sk-SK" b="1" dirty="0" err="1" smtClean="0"/>
              <a:t>ObFZ</a:t>
            </a:r>
            <a:r>
              <a:rPr lang="sk-SK" b="1" dirty="0" smtClean="0"/>
              <a:t> Zvolen</a:t>
            </a:r>
            <a:endParaRPr lang="sk-SK" dirty="0" smtClean="0"/>
          </a:p>
          <a:p>
            <a:r>
              <a:rPr lang="sk-SK" b="1" dirty="0" err="1" smtClean="0"/>
              <a:t>ObFZ</a:t>
            </a:r>
            <a:r>
              <a:rPr lang="sk-SK" b="1" dirty="0" smtClean="0"/>
              <a:t> Veľký Krtíš</a:t>
            </a:r>
            <a:endParaRPr lang="sk-SK" dirty="0" smtClean="0"/>
          </a:p>
          <a:p>
            <a:r>
              <a:rPr lang="sk-SK" b="1" dirty="0" err="1" smtClean="0"/>
              <a:t>ObFZ</a:t>
            </a:r>
            <a:r>
              <a:rPr lang="sk-SK" b="1" dirty="0" smtClean="0"/>
              <a:t> Banská Bystrica</a:t>
            </a:r>
            <a:endParaRPr lang="sk-SK" dirty="0" smtClean="0"/>
          </a:p>
          <a:p>
            <a:r>
              <a:rPr lang="sk-SK" b="1" dirty="0" err="1" smtClean="0"/>
              <a:t>ObFZ</a:t>
            </a:r>
            <a:r>
              <a:rPr lang="sk-SK" b="1" dirty="0" smtClean="0"/>
              <a:t> Žiar n. Hronom</a:t>
            </a:r>
            <a:endParaRPr lang="sk-SK" dirty="0" smtClean="0"/>
          </a:p>
          <a:p>
            <a:r>
              <a:rPr lang="sk-SK" b="1" dirty="0" err="1" smtClean="0"/>
              <a:t>ObFZ</a:t>
            </a:r>
            <a:r>
              <a:rPr lang="sk-SK" b="1" dirty="0" smtClean="0"/>
              <a:t> Lučenec</a:t>
            </a:r>
            <a:endParaRPr lang="sk-SK" dirty="0" smtClean="0"/>
          </a:p>
          <a:p>
            <a:r>
              <a:rPr lang="sk-SK" b="1" dirty="0" err="1" smtClean="0"/>
              <a:t>ObFZ</a:t>
            </a:r>
            <a:r>
              <a:rPr lang="sk-SK" b="1" dirty="0" smtClean="0"/>
              <a:t> Rimavská Sobota</a:t>
            </a:r>
            <a:endParaRPr lang="sk-SK" dirty="0" smtClean="0"/>
          </a:p>
          <a:p>
            <a:r>
              <a:rPr lang="sk-SK" b="1" dirty="0" err="1" smtClean="0"/>
              <a:t>ObFZ</a:t>
            </a:r>
            <a:r>
              <a:rPr lang="sk-SK" b="1" dirty="0" smtClean="0"/>
              <a:t> Liptovský Mikuláš</a:t>
            </a:r>
            <a:endParaRPr lang="sk-SK" dirty="0" smtClean="0"/>
          </a:p>
          <a:p>
            <a:r>
              <a:rPr lang="sk-SK" b="1" dirty="0" err="1" smtClean="0"/>
              <a:t>ObFZ</a:t>
            </a:r>
            <a:r>
              <a:rPr lang="sk-SK" b="1" dirty="0" smtClean="0"/>
              <a:t> Dolný Kubín</a:t>
            </a:r>
            <a:endParaRPr lang="sk-SK" dirty="0" smtClean="0"/>
          </a:p>
          <a:p>
            <a:r>
              <a:rPr lang="sk-SK" b="1" dirty="0" err="1" smtClean="0"/>
              <a:t>ObFZ</a:t>
            </a:r>
            <a:r>
              <a:rPr lang="sk-SK" b="1" dirty="0" smtClean="0"/>
              <a:t> Martin</a:t>
            </a:r>
            <a:endParaRPr lang="sk-SK" dirty="0" smtClean="0"/>
          </a:p>
          <a:p>
            <a:r>
              <a:rPr lang="sk-SK" b="1" dirty="0" err="1" smtClean="0"/>
              <a:t>ObFZ</a:t>
            </a:r>
            <a:r>
              <a:rPr lang="sk-SK" b="1" dirty="0" smtClean="0"/>
              <a:t> Žilina</a:t>
            </a:r>
            <a:endParaRPr lang="sk-SK" dirty="0" smtClean="0"/>
          </a:p>
          <a:p>
            <a:r>
              <a:rPr lang="sk-SK" b="1" dirty="0" err="1" smtClean="0"/>
              <a:t>ObFZ</a:t>
            </a:r>
            <a:r>
              <a:rPr lang="sk-SK" b="1" dirty="0" smtClean="0"/>
              <a:t> Čadca</a:t>
            </a:r>
            <a:endParaRPr lang="sk-SK" dirty="0" smtClean="0"/>
          </a:p>
          <a:p>
            <a:endParaRPr lang="sk-SK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sk-SK" b="1" dirty="0" smtClean="0"/>
              <a:t>	Miesto konania</a:t>
            </a:r>
            <a:endParaRPr lang="sk-SK" dirty="0" smtClean="0"/>
          </a:p>
          <a:p>
            <a:endParaRPr lang="sk-SK" dirty="0" smtClean="0"/>
          </a:p>
          <a:p>
            <a:r>
              <a:rPr lang="sk-SK" b="1" dirty="0" smtClean="0"/>
              <a:t>Dobrá Niva</a:t>
            </a:r>
          </a:p>
          <a:p>
            <a:r>
              <a:rPr lang="sk-SK" b="1" dirty="0" smtClean="0"/>
              <a:t>Hrušov</a:t>
            </a:r>
          </a:p>
          <a:p>
            <a:r>
              <a:rPr lang="sk-SK" b="1" dirty="0" smtClean="0"/>
              <a:t>Brezno</a:t>
            </a:r>
          </a:p>
          <a:p>
            <a:r>
              <a:rPr lang="sk-SK" b="1" dirty="0" smtClean="0"/>
              <a:t>Lovča</a:t>
            </a:r>
          </a:p>
          <a:p>
            <a:r>
              <a:rPr lang="sk-SK" b="1" dirty="0" smtClean="0"/>
              <a:t>Kalinovo</a:t>
            </a:r>
          </a:p>
          <a:p>
            <a:r>
              <a:rPr lang="sk-SK" b="1" dirty="0" smtClean="0"/>
              <a:t>Veľký Blh</a:t>
            </a:r>
          </a:p>
          <a:p>
            <a:r>
              <a:rPr lang="sk-SK" b="1" dirty="0" smtClean="0"/>
              <a:t>Lisková</a:t>
            </a:r>
          </a:p>
          <a:p>
            <a:r>
              <a:rPr lang="sk-SK" b="1" dirty="0" smtClean="0"/>
              <a:t>Dlhá n. Oravou</a:t>
            </a:r>
          </a:p>
          <a:p>
            <a:r>
              <a:rPr lang="sk-SK" b="1" dirty="0" smtClean="0"/>
              <a:t>Martin</a:t>
            </a:r>
          </a:p>
          <a:p>
            <a:r>
              <a:rPr lang="sk-SK" b="1" dirty="0" err="1" smtClean="0"/>
              <a:t>Bánová</a:t>
            </a:r>
            <a:endParaRPr lang="sk-SK" b="1" dirty="0" smtClean="0"/>
          </a:p>
          <a:p>
            <a:r>
              <a:rPr lang="sk-SK" b="1" dirty="0" smtClean="0"/>
              <a:t>Čadca</a:t>
            </a:r>
          </a:p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smtClean="0"/>
              <a:t>OBSAH TJ</a:t>
            </a:r>
            <a:endParaRPr lang="sk-SK" b="1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/>
            <a:r>
              <a:rPr lang="sk-SK" dirty="0" smtClean="0"/>
              <a:t>Nácvik a zdokonaľovanie Herných činností jednotlivca (útočné/obranné) a Herných kombinácií</a:t>
            </a:r>
          </a:p>
          <a:p>
            <a:pPr lvl="0"/>
            <a:r>
              <a:rPr lang="sk-SK" dirty="0" smtClean="0"/>
              <a:t>Malé formy prípravných hier 1:1 – 4:4 (na úrovni regionálnych výberov aj na úrovni 7:7 – 11:11 (PZ), kde ťažiskom bude základná organizácia hry družstva a úlohy hráčov na jednotlivých postoch – v menšej miere),</a:t>
            </a:r>
          </a:p>
          <a:p>
            <a:pPr lvl="0"/>
            <a:r>
              <a:rPr lang="sk-SK" dirty="0" smtClean="0"/>
              <a:t>Pohybové hry,</a:t>
            </a:r>
          </a:p>
          <a:p>
            <a:pPr lvl="0"/>
            <a:r>
              <a:rPr lang="sk-SK" dirty="0" smtClean="0"/>
              <a:t>Rôzne formy súťaží a jednoduché testovanie (HČJ, rýchlosť).</a:t>
            </a:r>
          </a:p>
          <a:p>
            <a:pPr lvl="0"/>
            <a:r>
              <a:rPr lang="sk-SK" dirty="0" smtClean="0"/>
              <a:t>Konspekty TJ vypracované pracovníkmi </a:t>
            </a:r>
            <a:r>
              <a:rPr lang="sk-SK" dirty="0" err="1" smtClean="0"/>
              <a:t>ÚMaR</a:t>
            </a:r>
            <a:r>
              <a:rPr lang="sk-SK" dirty="0" smtClean="0"/>
              <a:t> SFZ</a:t>
            </a:r>
          </a:p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68192" y="274638"/>
            <a:ext cx="7218608" cy="1143000"/>
          </a:xfrm>
        </p:spPr>
        <p:txBody>
          <a:bodyPr/>
          <a:lstStyle/>
          <a:p>
            <a:r>
              <a:rPr lang="sk-SK" b="1" dirty="0" smtClean="0"/>
              <a:t>PERSONÁLNE ZABEZPEČENIE</a:t>
            </a:r>
            <a:endParaRPr lang="sk-SK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k-SK" dirty="0" smtClean="0"/>
              <a:t>Zodpovedný za celkovú organizáciu, vyhodnotenie a zostavenie realizačných tímov je </a:t>
            </a:r>
            <a:r>
              <a:rPr lang="sk-SK" b="1" dirty="0" smtClean="0"/>
              <a:t>tréner mládeže SFZ</a:t>
            </a:r>
            <a:r>
              <a:rPr lang="sk-SK" dirty="0" smtClean="0"/>
              <a:t> v príslušnom regióne.</a:t>
            </a:r>
          </a:p>
          <a:p>
            <a:endParaRPr lang="sk-SK" dirty="0" smtClean="0"/>
          </a:p>
          <a:p>
            <a:r>
              <a:rPr lang="sk-SK" dirty="0" smtClean="0"/>
              <a:t>Na výberoch na úrovni </a:t>
            </a:r>
            <a:r>
              <a:rPr lang="sk-SK" b="1" dirty="0" err="1" smtClean="0"/>
              <a:t>ObFZ</a:t>
            </a:r>
            <a:r>
              <a:rPr lang="sk-SK" b="1" dirty="0" smtClean="0"/>
              <a:t> </a:t>
            </a:r>
            <a:r>
              <a:rPr lang="sk-SK" dirty="0" smtClean="0"/>
              <a:t>sú prítomní </a:t>
            </a:r>
            <a:r>
              <a:rPr lang="sk-SK" b="1" dirty="0" smtClean="0"/>
              <a:t>3 tréneri</a:t>
            </a:r>
            <a:r>
              <a:rPr lang="sk-SK" dirty="0" smtClean="0"/>
              <a:t> jeden pre každú vekovú kategóriu. Hlavný tréner je zodpovedný za plnenie obsahovej časti TJ a aj za celkovú organizáciu (minimálne UEFA B licencia).</a:t>
            </a:r>
          </a:p>
          <a:p>
            <a:endParaRPr lang="sk-SK" dirty="0" smtClean="0"/>
          </a:p>
          <a:p>
            <a:r>
              <a:rPr lang="sk-SK" dirty="0" smtClean="0"/>
              <a:t>Pri tréningových zrazoch na úrovni regionálnych výberov U13 – U15 a turnajoch regionálnych výberov sú súčasťou realizačných tímov 2 tréneri (minimálne s platnou trénerskou licenciou UEFA B) a lekár. </a:t>
            </a:r>
          </a:p>
          <a:p>
            <a:endParaRPr lang="sk-SK" dirty="0" smtClean="0"/>
          </a:p>
          <a:p>
            <a:r>
              <a:rPr lang="sk-SK" dirty="0" smtClean="0"/>
              <a:t>Hlavný tréner doručuje písomné vyhodnotenie tréningového zrazu na predpísanom tlačive príslušnému trénerovi  mládeže v regióne, alebo priamo na </a:t>
            </a:r>
            <a:r>
              <a:rPr lang="sk-SK" dirty="0" err="1" smtClean="0"/>
              <a:t>ÚMaR</a:t>
            </a:r>
            <a:r>
              <a:rPr lang="sk-SK" dirty="0" smtClean="0"/>
              <a:t> SFZ.</a:t>
            </a:r>
          </a:p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FZ_prezentaci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SFZ_prezentacia</Template>
  <TotalTime>498</TotalTime>
  <Words>505</Words>
  <Application>Microsoft Office PowerPoint</Application>
  <PresentationFormat>Prezentácia na obrazovke (4:3)</PresentationFormat>
  <Paragraphs>101</Paragraphs>
  <Slides>14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14</vt:i4>
      </vt:variant>
    </vt:vector>
  </HeadingPairs>
  <TitlesOfParts>
    <vt:vector size="15" baseType="lpstr">
      <vt:lpstr>SFZ_prezentacia</vt:lpstr>
      <vt:lpstr>PROGRAM PODPORY TALENTOVANÝCH HRÁČOV SFZ           U12 – U15</vt:lpstr>
      <vt:lpstr>CHARAKTERISTIKA PROJEKTU</vt:lpstr>
      <vt:lpstr>CIEĽ</vt:lpstr>
      <vt:lpstr>Organizácia oblastných výberov (ObFZ)</vt:lpstr>
      <vt:lpstr>Organizácia regionálnych výberov (RFZ)</vt:lpstr>
      <vt:lpstr>Počet ObFZ v regiónoch</vt:lpstr>
      <vt:lpstr>Miesta konania projektu PPT v Stredoslovenskom regióne</vt:lpstr>
      <vt:lpstr>OBSAH TJ</vt:lpstr>
      <vt:lpstr>PERSONÁLNE ZABEZPEČENIE</vt:lpstr>
      <vt:lpstr>LETNÉ ŠPORTOVÉ SÚSTREDENIA</vt:lpstr>
      <vt:lpstr>REGIONÁLNE TURNAJE</vt:lpstr>
      <vt:lpstr>Schéma štruktúry práce s talentovanými hráčmi SFZ</vt:lpstr>
      <vt:lpstr>MATERIÁLNO – TECHNICKÉ ZABEZPEČENIE</vt:lpstr>
      <vt:lpstr>ĎAKUJEM ZA POZORNOSŤ</vt:lpstr>
    </vt:vector>
  </TitlesOfParts>
  <Company>Organization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 PODPORY TALENTOV</dc:title>
  <dc:creator>Lukas</dc:creator>
  <cp:lastModifiedBy>Ladislav</cp:lastModifiedBy>
  <cp:revision>45</cp:revision>
  <dcterms:created xsi:type="dcterms:W3CDTF">2016-04-06T09:37:13Z</dcterms:created>
  <dcterms:modified xsi:type="dcterms:W3CDTF">2016-04-18T12:30:24Z</dcterms:modified>
</cp:coreProperties>
</file>