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8" r:id="rId6"/>
    <p:sldId id="260" r:id="rId7"/>
    <p:sldId id="264" r:id="rId8"/>
    <p:sldId id="270" r:id="rId9"/>
    <p:sldId id="262" r:id="rId10"/>
    <p:sldId id="265" r:id="rId11"/>
    <p:sldId id="269" r:id="rId12"/>
    <p:sldId id="271" r:id="rId13"/>
    <p:sldId id="266" r:id="rId14"/>
    <p:sldId id="272" r:id="rId15"/>
    <p:sldId id="263" r:id="rId1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27. 3. 2014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images.google.sk/imgres?imgurl=http://img515.imageshack.us/img515/97/futbal1nd0.png&amp;imgrefurl=http://www.knightonline.sk/viewtopic.php?t%3D12618%26start%3D90%26sid%3D0ee85dfad8964b4d64cdd77d9e8acc07&amp;usg=__9S3T6tESERPMcYDDuZkb6XhDk4E=&amp;h=314&amp;w=378&amp;sz=189&amp;hl=sk&amp;start=34&amp;tbnid=eqAvqL1mt5Re-M:&amp;tbnh=101&amp;tbnw=122&amp;prev=/images?q%3Dfutbal%26start%3D20%26gbv%3D2%26ndsp%3D20%26hl%3Dsk%26sa%3D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AKO PRITIAHNUŤ DETI K FUTBALU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2050" name="Picture 2" descr="C:\nemec\anim\bo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651" y="3163636"/>
            <a:ext cx="7048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nemec\anim\CAYN0CD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542" y="2883192"/>
            <a:ext cx="85725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4" descr="futbal1nd0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31" y="1628801"/>
            <a:ext cx="1484313" cy="1228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322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548680"/>
            <a:ext cx="7024744" cy="864096"/>
          </a:xfrm>
        </p:spPr>
        <p:txBody>
          <a:bodyPr>
            <a:normAutofit/>
          </a:bodyPr>
          <a:lstStyle/>
          <a:p>
            <a:pPr algn="ctr"/>
            <a:r>
              <a:rPr lang="sk-SK" b="1" dirty="0">
                <a:solidFill>
                  <a:srgbClr val="0070C0"/>
                </a:solidFill>
              </a:rPr>
              <a:t>FUTBALOVÉ </a:t>
            </a:r>
            <a:r>
              <a:rPr lang="sk-SK" b="1" dirty="0" smtClean="0">
                <a:solidFill>
                  <a:srgbClr val="0070C0"/>
                </a:solidFill>
              </a:rPr>
              <a:t>PROJEKTY SR</a:t>
            </a:r>
            <a:endParaRPr lang="sk-SK" b="1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5040560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sk-SK" sz="2500" dirty="0" smtClean="0"/>
              <a:t>- </a:t>
            </a:r>
            <a:r>
              <a:rPr lang="sk-SK" sz="2500" b="1" dirty="0" smtClean="0"/>
              <a:t>Strategický plán </a:t>
            </a:r>
            <a:r>
              <a:rPr lang="sk-SK" sz="2500" b="1" dirty="0"/>
              <a:t>rozvoja </a:t>
            </a:r>
            <a:r>
              <a:rPr lang="sk-SK" sz="2500" b="1" dirty="0" smtClean="0"/>
              <a:t>SR futbalu 2011-14</a:t>
            </a:r>
          </a:p>
          <a:p>
            <a:pPr marL="68580" indent="0">
              <a:buNone/>
            </a:pPr>
            <a:r>
              <a:rPr lang="sk-SK" sz="2500" dirty="0" smtClean="0"/>
              <a:t>- Projekt </a:t>
            </a:r>
            <a:r>
              <a:rPr lang="sk-SK" sz="2500" dirty="0"/>
              <a:t>centralizovanej prípravy športovo-talentovanej </a:t>
            </a:r>
            <a:r>
              <a:rPr lang="sk-SK" sz="2500" dirty="0" smtClean="0"/>
              <a:t>mládeže </a:t>
            </a:r>
            <a:r>
              <a:rPr lang="sk-SK" sz="2500" dirty="0"/>
              <a:t>vo </a:t>
            </a:r>
            <a:r>
              <a:rPr lang="sk-SK" sz="2500" dirty="0" smtClean="0"/>
              <a:t>futbale (2004)</a:t>
            </a:r>
          </a:p>
          <a:p>
            <a:pPr marL="68580" indent="0">
              <a:buNone/>
            </a:pPr>
            <a:r>
              <a:rPr lang="sk-SK" sz="2500" dirty="0" smtClean="0"/>
              <a:t>- Víkendové </a:t>
            </a:r>
            <a:r>
              <a:rPr lang="sk-SK" sz="2500" dirty="0"/>
              <a:t>školy „Futbalisti </a:t>
            </a:r>
            <a:r>
              <a:rPr lang="sk-SK" sz="2500" dirty="0" smtClean="0"/>
              <a:t>deťom“ NTC Senec (2005)</a:t>
            </a:r>
          </a:p>
          <a:p>
            <a:pPr marL="68580" indent="0">
              <a:buNone/>
            </a:pPr>
            <a:r>
              <a:rPr lang="sk-SK" sz="2500" dirty="0" smtClean="0"/>
              <a:t>- Investičný </a:t>
            </a:r>
            <a:r>
              <a:rPr lang="sk-SK" sz="2500" dirty="0"/>
              <a:t>projekt „Mini ihriská</a:t>
            </a:r>
            <a:r>
              <a:rPr lang="sk-SK" sz="2500" dirty="0" smtClean="0"/>
              <a:t>“ v</a:t>
            </a:r>
            <a:r>
              <a:rPr lang="sk-SK" sz="2500" dirty="0"/>
              <a:t> spolupráci s UEFA, </a:t>
            </a:r>
            <a:r>
              <a:rPr lang="sk-SK" sz="2500" dirty="0" err="1" smtClean="0"/>
              <a:t>MŠVVaŠ</a:t>
            </a:r>
            <a:r>
              <a:rPr lang="sk-SK" sz="2500" dirty="0" smtClean="0"/>
              <a:t> </a:t>
            </a:r>
            <a:r>
              <a:rPr lang="sk-SK" sz="2500" dirty="0"/>
              <a:t>SR, sponzorom a záujemcom </a:t>
            </a:r>
            <a:r>
              <a:rPr lang="sk-SK" sz="2500" dirty="0" smtClean="0"/>
              <a:t>výstavba </a:t>
            </a:r>
            <a:r>
              <a:rPr lang="sk-SK" sz="2500" dirty="0"/>
              <a:t>100 multifunkčných </a:t>
            </a:r>
            <a:r>
              <a:rPr lang="sk-SK" sz="2500" dirty="0" smtClean="0"/>
              <a:t>mini ihrísk </a:t>
            </a:r>
            <a:r>
              <a:rPr lang="sk-SK" sz="2500" dirty="0"/>
              <a:t>s umelým </a:t>
            </a:r>
            <a:r>
              <a:rPr lang="sk-SK" sz="2500" dirty="0" smtClean="0"/>
              <a:t>povrchom,</a:t>
            </a:r>
          </a:p>
          <a:p>
            <a:pPr marL="68580" indent="0">
              <a:buNone/>
            </a:pPr>
            <a:r>
              <a:rPr lang="sk-SK" sz="2500" dirty="0" smtClean="0"/>
              <a:t>- NTC Poprad (2013)</a:t>
            </a:r>
          </a:p>
          <a:p>
            <a:pPr marL="68580" indent="0">
              <a:buNone/>
            </a:pPr>
            <a:r>
              <a:rPr lang="sk-SK" sz="2500" dirty="0" smtClean="0"/>
              <a:t>- </a:t>
            </a:r>
            <a:r>
              <a:rPr lang="sk-SK" sz="2500" dirty="0"/>
              <a:t>T</a:t>
            </a:r>
            <a:r>
              <a:rPr lang="sk-SK" sz="2500" dirty="0" smtClean="0"/>
              <a:t>urnaje(</a:t>
            </a:r>
            <a:r>
              <a:rPr lang="sk-SK" sz="2500" dirty="0" err="1" smtClean="0"/>
              <a:t>Mc</a:t>
            </a:r>
            <a:r>
              <a:rPr lang="sk-SK" sz="2500" dirty="0" smtClean="0"/>
              <a:t> </a:t>
            </a:r>
            <a:r>
              <a:rPr lang="sk-SK" sz="2500" dirty="0" err="1" smtClean="0"/>
              <a:t>Donalds</a:t>
            </a:r>
            <a:r>
              <a:rPr lang="sk-SK" sz="2500" dirty="0" smtClean="0"/>
              <a:t>, Dôvera, </a:t>
            </a:r>
            <a:r>
              <a:rPr lang="sk-SK" sz="2500" dirty="0" err="1" smtClean="0"/>
              <a:t>Coca-cola</a:t>
            </a:r>
            <a:r>
              <a:rPr lang="sk-SK" sz="2500" dirty="0" smtClean="0"/>
              <a:t>, </a:t>
            </a:r>
            <a:r>
              <a:rPr lang="sk-SK" sz="2500" dirty="0" err="1" smtClean="0"/>
              <a:t>Appelia</a:t>
            </a:r>
            <a:r>
              <a:rPr lang="sk-SK" sz="2500" dirty="0" smtClean="0"/>
              <a:t> cup, Mini </a:t>
            </a:r>
            <a:r>
              <a:rPr lang="sk-SK" sz="2500" dirty="0" err="1" smtClean="0"/>
              <a:t>Champions</a:t>
            </a:r>
            <a:r>
              <a:rPr lang="sk-SK" sz="2500" dirty="0" smtClean="0"/>
              <a:t> liga...)</a:t>
            </a:r>
          </a:p>
          <a:p>
            <a:pPr marL="68580" indent="0" algn="ctr">
              <a:buNone/>
            </a:pPr>
            <a:r>
              <a:rPr lang="sk-SK" sz="3200" b="1" dirty="0" smtClean="0">
                <a:solidFill>
                  <a:srgbClr val="FF0000"/>
                </a:solidFill>
              </a:rPr>
              <a:t>Grassroots futbal (Futbal pre všetkých)</a:t>
            </a:r>
          </a:p>
          <a:p>
            <a:pPr marL="6858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097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792088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rgbClr val="0070C0"/>
                </a:solidFill>
              </a:rPr>
              <a:t>ZAHRANIČIE</a:t>
            </a:r>
            <a:endParaRPr lang="sk-SK" b="1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268760"/>
            <a:ext cx="8424936" cy="5400600"/>
          </a:xfrm>
        </p:spPr>
        <p:txBody>
          <a:bodyPr>
            <a:normAutofit fontScale="55000" lnSpcReduction="20000"/>
          </a:bodyPr>
          <a:lstStyle/>
          <a:p>
            <a:pPr marL="36000" indent="0">
              <a:lnSpc>
                <a:spcPct val="120000"/>
              </a:lnSpc>
              <a:buNone/>
            </a:pPr>
            <a:r>
              <a:rPr lang="sk-SK" sz="3000" b="1" dirty="0" err="1" smtClean="0">
                <a:solidFill>
                  <a:schemeClr val="accent6"/>
                </a:solidFill>
              </a:rPr>
              <a:t>The</a:t>
            </a:r>
            <a:r>
              <a:rPr lang="sk-SK" sz="3000" b="1" dirty="0" smtClean="0">
                <a:solidFill>
                  <a:schemeClr val="accent6"/>
                </a:solidFill>
              </a:rPr>
              <a:t> </a:t>
            </a:r>
            <a:r>
              <a:rPr lang="sk-SK" sz="3000" b="1" dirty="0">
                <a:solidFill>
                  <a:schemeClr val="accent6"/>
                </a:solidFill>
              </a:rPr>
              <a:t>KNVB </a:t>
            </a:r>
            <a:r>
              <a:rPr lang="sk-SK" sz="3000" b="1" dirty="0" err="1">
                <a:solidFill>
                  <a:schemeClr val="accent6"/>
                </a:solidFill>
              </a:rPr>
              <a:t>Academy</a:t>
            </a:r>
            <a:r>
              <a:rPr lang="sk-SK" sz="3000" dirty="0">
                <a:solidFill>
                  <a:schemeClr val="accent6"/>
                </a:solidFill>
              </a:rPr>
              <a:t> </a:t>
            </a:r>
            <a:r>
              <a:rPr lang="sk-SK" sz="3000" dirty="0"/>
              <a:t>(Holandsko) </a:t>
            </a:r>
            <a:r>
              <a:rPr lang="sk-SK" sz="3000" dirty="0" smtClean="0"/>
              <a:t>- </a:t>
            </a:r>
            <a:r>
              <a:rPr lang="sk-SK" sz="3000" dirty="0"/>
              <a:t>motto „</a:t>
            </a:r>
            <a:r>
              <a:rPr lang="sk-SK" sz="3000" b="1" dirty="0"/>
              <a:t>Veľký tréneri robia veľkých hráčov</a:t>
            </a:r>
            <a:r>
              <a:rPr lang="sk-SK" sz="3000" dirty="0"/>
              <a:t>“. </a:t>
            </a:r>
            <a:r>
              <a:rPr lang="sk-SK" sz="3000" dirty="0" smtClean="0"/>
              <a:t>Vzdelávacie </a:t>
            </a:r>
            <a:r>
              <a:rPr lang="sk-SK" sz="3000" dirty="0"/>
              <a:t>programy pre trénerov a hráčov. Predstavitelia </a:t>
            </a:r>
            <a:r>
              <a:rPr lang="sk-SK" sz="3000" dirty="0" err="1"/>
              <a:t>Rinus</a:t>
            </a:r>
            <a:r>
              <a:rPr lang="sk-SK" sz="3000" dirty="0"/>
              <a:t> </a:t>
            </a:r>
            <a:r>
              <a:rPr lang="sk-SK" sz="3000" dirty="0" err="1"/>
              <a:t>Michels</a:t>
            </a:r>
            <a:r>
              <a:rPr lang="sk-SK" sz="3000" dirty="0"/>
              <a:t> a </a:t>
            </a:r>
            <a:r>
              <a:rPr lang="sk-SK" sz="3000" dirty="0" err="1"/>
              <a:t>Bert</a:t>
            </a:r>
            <a:r>
              <a:rPr lang="sk-SK" sz="3000" dirty="0"/>
              <a:t> </a:t>
            </a:r>
            <a:r>
              <a:rPr lang="sk-SK" sz="3000" dirty="0" err="1"/>
              <a:t>van</a:t>
            </a:r>
            <a:r>
              <a:rPr lang="sk-SK" sz="3000" dirty="0"/>
              <a:t> </a:t>
            </a:r>
            <a:r>
              <a:rPr lang="sk-SK" sz="3000" dirty="0" err="1"/>
              <a:t>Lingen</a:t>
            </a:r>
            <a:r>
              <a:rPr lang="sk-SK" sz="3000" dirty="0"/>
              <a:t> </a:t>
            </a:r>
            <a:r>
              <a:rPr lang="sk-SK" sz="3000" dirty="0" smtClean="0"/>
              <a:t>„</a:t>
            </a:r>
            <a:r>
              <a:rPr lang="sk-SK" sz="3000" b="1" dirty="0" err="1"/>
              <a:t>Dutch</a:t>
            </a:r>
            <a:r>
              <a:rPr lang="sk-SK" sz="3000" b="1" dirty="0"/>
              <a:t> </a:t>
            </a:r>
            <a:r>
              <a:rPr lang="sk-SK" sz="3000" b="1" dirty="0" err="1"/>
              <a:t>Coaching</a:t>
            </a:r>
            <a:r>
              <a:rPr lang="sk-SK" sz="3000" b="1" dirty="0"/>
              <a:t> </a:t>
            </a:r>
            <a:r>
              <a:rPr lang="sk-SK" sz="3000" b="1" dirty="0" err="1"/>
              <a:t>book</a:t>
            </a:r>
            <a:r>
              <a:rPr lang="sk-SK" sz="3000" dirty="0" smtClean="0"/>
              <a:t>“.</a:t>
            </a:r>
          </a:p>
          <a:p>
            <a:pPr marL="36000" indent="0">
              <a:lnSpc>
                <a:spcPct val="120000"/>
              </a:lnSpc>
              <a:buNone/>
            </a:pPr>
            <a:r>
              <a:rPr lang="sk-SK" sz="3000" b="1" dirty="0" err="1" smtClean="0">
                <a:solidFill>
                  <a:srgbClr val="FF0000"/>
                </a:solidFill>
              </a:rPr>
              <a:t>Englisch</a:t>
            </a:r>
            <a:r>
              <a:rPr lang="sk-SK" sz="3000" b="1" dirty="0" smtClean="0">
                <a:solidFill>
                  <a:srgbClr val="FF0000"/>
                </a:solidFill>
              </a:rPr>
              <a:t> </a:t>
            </a:r>
            <a:r>
              <a:rPr lang="sk-SK" sz="3000" b="1" dirty="0" err="1">
                <a:solidFill>
                  <a:srgbClr val="FF0000"/>
                </a:solidFill>
              </a:rPr>
              <a:t>Schools</a:t>
            </a:r>
            <a:r>
              <a:rPr lang="sk-SK" sz="3000" b="1" dirty="0">
                <a:solidFill>
                  <a:srgbClr val="FF0000"/>
                </a:solidFill>
              </a:rPr>
              <a:t> FA</a:t>
            </a:r>
            <a:r>
              <a:rPr lang="sk-SK" sz="3000" dirty="0">
                <a:solidFill>
                  <a:srgbClr val="FF0000"/>
                </a:solidFill>
              </a:rPr>
              <a:t> </a:t>
            </a:r>
            <a:r>
              <a:rPr lang="sk-SK" sz="3000" dirty="0"/>
              <a:t>(Anglicko) </a:t>
            </a:r>
            <a:r>
              <a:rPr lang="sk-SK" sz="3000" dirty="0" smtClean="0"/>
              <a:t>- </a:t>
            </a:r>
            <a:r>
              <a:rPr lang="sk-SK" sz="3000" dirty="0"/>
              <a:t>zameriava sa na </a:t>
            </a:r>
            <a:r>
              <a:rPr lang="sk-SK" sz="3000" b="1" dirty="0"/>
              <a:t>školský futbal</a:t>
            </a:r>
            <a:r>
              <a:rPr lang="sk-SK" sz="3000" dirty="0"/>
              <a:t>, organizuje školské súťaže. Projektuje </a:t>
            </a:r>
            <a:r>
              <a:rPr lang="sk-SK" sz="3000" b="1" dirty="0"/>
              <a:t>programy pre komplexnú prípravu </a:t>
            </a:r>
            <a:r>
              <a:rPr lang="sk-SK" sz="3000" dirty="0"/>
              <a:t>v oblastiach (</a:t>
            </a:r>
            <a:r>
              <a:rPr lang="sk-SK" sz="3000" dirty="0" err="1"/>
              <a:t>District</a:t>
            </a:r>
            <a:r>
              <a:rPr lang="sk-SK" sz="3000" dirty="0"/>
              <a:t>) v kategóriách od U 11 po U 19.</a:t>
            </a:r>
          </a:p>
          <a:p>
            <a:pPr marL="36000" indent="0">
              <a:lnSpc>
                <a:spcPct val="120000"/>
              </a:lnSpc>
              <a:buNone/>
            </a:pPr>
            <a:r>
              <a:rPr lang="sk-SK" sz="3000" b="1" dirty="0">
                <a:solidFill>
                  <a:srgbClr val="0070C0"/>
                </a:solidFill>
              </a:rPr>
              <a:t>Centre </a:t>
            </a:r>
            <a:r>
              <a:rPr lang="sk-SK" sz="3000" b="1" dirty="0" err="1">
                <a:solidFill>
                  <a:srgbClr val="0070C0"/>
                </a:solidFill>
              </a:rPr>
              <a:t>de</a:t>
            </a:r>
            <a:r>
              <a:rPr lang="sk-SK" sz="3000" b="1" dirty="0">
                <a:solidFill>
                  <a:srgbClr val="0070C0"/>
                </a:solidFill>
              </a:rPr>
              <a:t> </a:t>
            </a:r>
            <a:r>
              <a:rPr lang="sk-SK" sz="3000" b="1" dirty="0" err="1">
                <a:solidFill>
                  <a:srgbClr val="0070C0"/>
                </a:solidFill>
              </a:rPr>
              <a:t>Formation</a:t>
            </a:r>
            <a:r>
              <a:rPr lang="sk-SK" sz="3000" dirty="0">
                <a:solidFill>
                  <a:srgbClr val="0070C0"/>
                </a:solidFill>
              </a:rPr>
              <a:t> </a:t>
            </a:r>
            <a:r>
              <a:rPr lang="sk-SK" sz="3000" dirty="0"/>
              <a:t>(Francúzsko) </a:t>
            </a:r>
            <a:r>
              <a:rPr lang="sk-SK" sz="3000" dirty="0" smtClean="0"/>
              <a:t>- </a:t>
            </a:r>
            <a:r>
              <a:rPr lang="sk-SK" sz="3000" dirty="0"/>
              <a:t>realizuje tri programy prípravy vybraných talentov pre potreby profesionálneho futbalu tzv. </a:t>
            </a:r>
            <a:r>
              <a:rPr lang="sk-SK" sz="3000" b="1" dirty="0" err="1"/>
              <a:t>Preformation</a:t>
            </a:r>
            <a:r>
              <a:rPr lang="sk-SK" sz="3000" dirty="0"/>
              <a:t> (13 </a:t>
            </a:r>
            <a:r>
              <a:rPr lang="sk-SK" sz="3000" dirty="0" smtClean="0"/>
              <a:t>- </a:t>
            </a:r>
            <a:r>
              <a:rPr lang="sk-SK" sz="3000" dirty="0"/>
              <a:t>15 </a:t>
            </a:r>
            <a:r>
              <a:rPr lang="sk-SK" sz="3000" dirty="0" smtClean="0"/>
              <a:t>r.), </a:t>
            </a:r>
            <a:r>
              <a:rPr lang="sk-SK" sz="3000" b="1" dirty="0" err="1"/>
              <a:t>Formation</a:t>
            </a:r>
            <a:r>
              <a:rPr lang="sk-SK" sz="3000" dirty="0"/>
              <a:t> (16 </a:t>
            </a:r>
            <a:r>
              <a:rPr lang="sk-SK" sz="3000" dirty="0" smtClean="0"/>
              <a:t>- </a:t>
            </a:r>
            <a:r>
              <a:rPr lang="sk-SK" sz="3000" dirty="0"/>
              <a:t>19 </a:t>
            </a:r>
            <a:r>
              <a:rPr lang="sk-SK" sz="3000" dirty="0" smtClean="0"/>
              <a:t>r.) </a:t>
            </a:r>
            <a:r>
              <a:rPr lang="sk-SK" sz="3000" dirty="0"/>
              <a:t>a </a:t>
            </a:r>
            <a:r>
              <a:rPr lang="sk-SK" sz="3000" b="1" dirty="0" err="1"/>
              <a:t>Élite</a:t>
            </a:r>
            <a:r>
              <a:rPr lang="sk-SK" sz="3000" b="1" dirty="0"/>
              <a:t> </a:t>
            </a:r>
            <a:r>
              <a:rPr lang="sk-SK" sz="3000" b="1" dirty="0" err="1"/>
              <a:t>Pro</a:t>
            </a:r>
            <a:r>
              <a:rPr lang="sk-SK" sz="3000" b="1" dirty="0"/>
              <a:t> </a:t>
            </a:r>
            <a:r>
              <a:rPr lang="sk-SK" sz="3000" dirty="0"/>
              <a:t>(od 20 </a:t>
            </a:r>
            <a:r>
              <a:rPr lang="sk-SK" sz="3000" dirty="0" smtClean="0"/>
              <a:t>r.).  </a:t>
            </a:r>
            <a:endParaRPr lang="sk-SK" sz="3000" dirty="0"/>
          </a:p>
          <a:p>
            <a:pPr marL="36000" indent="0">
              <a:lnSpc>
                <a:spcPct val="120000"/>
              </a:lnSpc>
              <a:buNone/>
            </a:pPr>
            <a:r>
              <a:rPr lang="sk-SK" sz="3000" b="1" dirty="0" err="1">
                <a:solidFill>
                  <a:srgbClr val="00B050"/>
                </a:solidFill>
              </a:rPr>
              <a:t>Chalange</a:t>
            </a:r>
            <a:r>
              <a:rPr lang="sk-SK" sz="3000" b="1" dirty="0">
                <a:solidFill>
                  <a:srgbClr val="00B050"/>
                </a:solidFill>
              </a:rPr>
              <a:t> 2008</a:t>
            </a:r>
            <a:r>
              <a:rPr lang="sk-SK" sz="3000" dirty="0">
                <a:solidFill>
                  <a:srgbClr val="00B050"/>
                </a:solidFill>
              </a:rPr>
              <a:t> </a:t>
            </a:r>
            <a:r>
              <a:rPr lang="sk-SK" sz="3000" dirty="0"/>
              <a:t>(Rakúsko) </a:t>
            </a:r>
            <a:r>
              <a:rPr lang="sk-SK" sz="3000" dirty="0" smtClean="0"/>
              <a:t>- sieť </a:t>
            </a:r>
            <a:r>
              <a:rPr lang="sk-SK" sz="3000" b="1" dirty="0"/>
              <a:t>29 regionálnych centier </a:t>
            </a:r>
            <a:r>
              <a:rPr lang="sk-SK" sz="3000" dirty="0"/>
              <a:t>s nadstavbou </a:t>
            </a:r>
            <a:r>
              <a:rPr lang="sk-SK" sz="3000" b="1" dirty="0"/>
              <a:t>13 futbalových akadémií</a:t>
            </a:r>
            <a:r>
              <a:rPr lang="sk-SK" sz="3000" dirty="0"/>
              <a:t> vo všetkých častiach </a:t>
            </a:r>
            <a:r>
              <a:rPr lang="sk-SK" sz="3000" dirty="0" smtClean="0"/>
              <a:t>krajiny na </a:t>
            </a:r>
            <a:r>
              <a:rPr lang="sk-SK" sz="3000" dirty="0"/>
              <a:t>zachytenie a vysokokvalifikovaný priebeh ďalšej výchovy a vzdelania.</a:t>
            </a:r>
          </a:p>
          <a:p>
            <a:pPr marL="36000" indent="0">
              <a:lnSpc>
                <a:spcPct val="120000"/>
              </a:lnSpc>
              <a:buNone/>
            </a:pPr>
            <a:r>
              <a:rPr lang="sk-SK" sz="3000" b="1" dirty="0"/>
              <a:t>DFB </a:t>
            </a:r>
            <a:r>
              <a:rPr lang="sk-SK" sz="3000" b="1" dirty="0" smtClean="0"/>
              <a:t>- </a:t>
            </a:r>
            <a:r>
              <a:rPr lang="sk-SK" sz="3000" b="1" dirty="0" err="1"/>
              <a:t>Talentförderprogramm</a:t>
            </a:r>
            <a:r>
              <a:rPr lang="sk-SK" sz="3000" dirty="0"/>
              <a:t> (Nemecko) </a:t>
            </a:r>
            <a:r>
              <a:rPr lang="sk-SK" sz="3000" dirty="0" smtClean="0"/>
              <a:t>- </a:t>
            </a:r>
            <a:r>
              <a:rPr lang="sk-SK" sz="3000" b="1" dirty="0"/>
              <a:t>program na vyhľadávanie, výchovu a podporu talentov</a:t>
            </a:r>
            <a:r>
              <a:rPr lang="sk-SK" sz="3000" dirty="0"/>
              <a:t>, do ktorého bolo zahrnutých viac ako 22 000 talentovaných futbalistov vo veku od 11 </a:t>
            </a:r>
            <a:r>
              <a:rPr lang="sk-SK" sz="3000" dirty="0" smtClean="0"/>
              <a:t>- </a:t>
            </a:r>
            <a:r>
              <a:rPr lang="sk-SK" sz="3000" dirty="0"/>
              <a:t>18 rokov a 1200 honorovaných </a:t>
            </a:r>
            <a:r>
              <a:rPr lang="sk-SK" sz="3000" dirty="0" smtClean="0"/>
              <a:t>trénerov </a:t>
            </a:r>
            <a:r>
              <a:rPr lang="sk-SK" sz="3000" dirty="0"/>
              <a:t>(390 stredísk, výdavky ročne okolo 10 miliónov euro</a:t>
            </a:r>
            <a:r>
              <a:rPr lang="sk-SK" sz="3000" dirty="0" smtClean="0"/>
              <a:t>).</a:t>
            </a:r>
          </a:p>
          <a:p>
            <a:pPr marL="36000" indent="0">
              <a:lnSpc>
                <a:spcPct val="120000"/>
              </a:lnSpc>
              <a:buNone/>
            </a:pPr>
            <a:r>
              <a:rPr lang="sk-SK" sz="3000" b="1" dirty="0" smtClean="0">
                <a:solidFill>
                  <a:srgbClr val="7030A0"/>
                </a:solidFill>
              </a:rPr>
              <a:t>Grassroots projekty FAČR </a:t>
            </a:r>
            <a:r>
              <a:rPr lang="sk-SK" sz="3000" dirty="0" smtClean="0"/>
              <a:t>(Čechy) - rok 2014 viac ako 10 projektov pre mládež, školy a </a:t>
            </a:r>
            <a:r>
              <a:rPr lang="sk-SK" sz="3000" dirty="0" smtClean="0"/>
              <a:t>rodiny.</a:t>
            </a:r>
            <a:endParaRPr lang="sk-SK" sz="3000" b="1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6431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17" y="2492896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17" y="3429000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542" y="4437112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457" y="5373216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620688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742" y="1556792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2492896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271" y="3429000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271" y="4437112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271" y="5373216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33086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556792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492896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460901"/>
            <a:ext cx="2209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110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008112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rgbClr val="0070C0"/>
                </a:solidFill>
              </a:rPr>
              <a:t>FUTBALOVÁ AKADÉMIA</a:t>
            </a:r>
            <a:endParaRPr lang="sk-SK" b="1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5040560"/>
          </a:xfrm>
        </p:spPr>
        <p:txBody>
          <a:bodyPr>
            <a:normAutofit/>
          </a:bodyPr>
          <a:lstStyle/>
          <a:p>
            <a:r>
              <a:rPr lang="sk-SK" dirty="0" smtClean="0"/>
              <a:t>EURÓPA - </a:t>
            </a:r>
            <a:r>
              <a:rPr lang="sk-SK" b="1" dirty="0" smtClean="0">
                <a:solidFill>
                  <a:srgbClr val="FF0000"/>
                </a:solidFill>
              </a:rPr>
              <a:t>centrálna forma</a:t>
            </a:r>
            <a:r>
              <a:rPr lang="sk-SK" dirty="0" smtClean="0"/>
              <a:t> - futbalové centrá, školy </a:t>
            </a:r>
            <a:r>
              <a:rPr lang="sk-SK" dirty="0"/>
              <a:t>či </a:t>
            </a:r>
            <a:r>
              <a:rPr lang="sk-SK" dirty="0" smtClean="0"/>
              <a:t>akadémie. </a:t>
            </a:r>
          </a:p>
          <a:p>
            <a:r>
              <a:rPr lang="sk-SK" b="1" dirty="0" smtClean="0"/>
              <a:t>Futbalová </a:t>
            </a:r>
            <a:r>
              <a:rPr lang="sk-SK" b="1" dirty="0"/>
              <a:t>akadémia </a:t>
            </a:r>
            <a:r>
              <a:rPr lang="sk-SK" dirty="0"/>
              <a:t>(FA</a:t>
            </a:r>
            <a:r>
              <a:rPr lang="sk-SK" dirty="0" smtClean="0"/>
              <a:t>) </a:t>
            </a:r>
            <a:r>
              <a:rPr lang="sk-SK" dirty="0" smtClean="0"/>
              <a:t>= široká</a:t>
            </a:r>
            <a:r>
              <a:rPr lang="sk-SK" dirty="0" smtClean="0"/>
              <a:t>, </a:t>
            </a:r>
            <a:r>
              <a:rPr lang="sk-SK" dirty="0"/>
              <a:t>precízne </a:t>
            </a:r>
            <a:r>
              <a:rPr lang="sk-SK" dirty="0" smtClean="0"/>
              <a:t>pracujúca </a:t>
            </a:r>
            <a:r>
              <a:rPr lang="sk-SK" dirty="0" smtClean="0"/>
              <a:t>profesionálna sieť inštitúcii v krajine.</a:t>
            </a:r>
          </a:p>
          <a:p>
            <a:r>
              <a:rPr lang="sk-SK" dirty="0" smtClean="0"/>
              <a:t>Zväzové  FA - najvyššia úroveň a kvalita </a:t>
            </a:r>
          </a:p>
          <a:p>
            <a:r>
              <a:rPr lang="sk-SK" dirty="0" smtClean="0"/>
              <a:t>Klubové FA alebo </a:t>
            </a:r>
            <a:r>
              <a:rPr lang="sk-SK" dirty="0" smtClean="0"/>
              <a:t>FA ako </a:t>
            </a:r>
            <a:r>
              <a:rPr lang="sk-SK" dirty="0"/>
              <a:t>súkromné </a:t>
            </a:r>
            <a:r>
              <a:rPr lang="sk-SK" dirty="0" smtClean="0"/>
              <a:t>projekty, s „akreditáciou“ od FZ. </a:t>
            </a:r>
            <a:endParaRPr lang="sk-SK" dirty="0"/>
          </a:p>
          <a:p>
            <a:pPr marL="68580" indent="0">
              <a:buNone/>
            </a:pPr>
            <a:r>
              <a:rPr lang="sk-SK" dirty="0" smtClean="0"/>
              <a:t> </a:t>
            </a:r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72319"/>
            <a:ext cx="3025331" cy="201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472319"/>
            <a:ext cx="3241625" cy="201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843" y="4472319"/>
            <a:ext cx="2591293" cy="10365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8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864096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rgbClr val="0070C0"/>
                </a:solidFill>
              </a:rPr>
              <a:t>ÚTM</a:t>
            </a:r>
            <a:endParaRPr lang="sk-SK" b="1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25658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sk-SK" sz="2300" b="1" dirty="0" smtClean="0"/>
              <a:t>Systém </a:t>
            </a:r>
            <a:r>
              <a:rPr lang="sk-SK" sz="2300" b="1" dirty="0" smtClean="0"/>
              <a:t>športových </a:t>
            </a:r>
            <a:r>
              <a:rPr lang="sk-SK" sz="2300" b="1" dirty="0"/>
              <a:t>tried a športových centier mládeže </a:t>
            </a:r>
            <a:r>
              <a:rPr lang="sk-SK" sz="2300" b="1" dirty="0" smtClean="0"/>
              <a:t>SR:</a:t>
            </a:r>
          </a:p>
          <a:p>
            <a:pPr marL="68580" indent="0">
              <a:buNone/>
            </a:pPr>
            <a:r>
              <a:rPr lang="sk-SK" b="1" dirty="0"/>
              <a:t> </a:t>
            </a:r>
            <a:r>
              <a:rPr lang="sk-SK" b="1" dirty="0" smtClean="0"/>
              <a:t>  </a:t>
            </a:r>
            <a:r>
              <a:rPr lang="sk-SK" b="1" dirty="0" smtClean="0"/>
              <a:t> </a:t>
            </a:r>
            <a:r>
              <a:rPr lang="sk-SK" dirty="0" smtClean="0"/>
              <a:t>-</a:t>
            </a:r>
            <a:r>
              <a:rPr lang="sk-SK" dirty="0" smtClean="0"/>
              <a:t> </a:t>
            </a:r>
            <a:r>
              <a:rPr lang="sk-SK" dirty="0" smtClean="0"/>
              <a:t>stagnácia systému,</a:t>
            </a:r>
          </a:p>
          <a:p>
            <a:pPr marL="68580" indent="0">
              <a:buNone/>
            </a:pPr>
            <a:r>
              <a:rPr lang="sk-SK" dirty="0"/>
              <a:t> </a:t>
            </a:r>
            <a:r>
              <a:rPr lang="sk-SK" dirty="0" smtClean="0"/>
              <a:t>   -</a:t>
            </a:r>
            <a:r>
              <a:rPr lang="sk-SK" dirty="0" smtClean="0"/>
              <a:t> nejednotná koncepcia, </a:t>
            </a:r>
          </a:p>
          <a:p>
            <a:pPr marL="68580" indent="0">
              <a:buNone/>
            </a:pPr>
            <a:r>
              <a:rPr lang="sk-SK" dirty="0"/>
              <a:t> </a:t>
            </a:r>
            <a:r>
              <a:rPr lang="sk-SK" dirty="0" smtClean="0"/>
              <a:t>   - </a:t>
            </a:r>
            <a:r>
              <a:rPr lang="sk-SK" dirty="0" smtClean="0"/>
              <a:t>personálne </a:t>
            </a:r>
            <a:r>
              <a:rPr lang="sk-SK" dirty="0"/>
              <a:t>zabezpečenie, </a:t>
            </a:r>
            <a:r>
              <a:rPr lang="sk-SK" dirty="0" smtClean="0"/>
              <a:t>MTZ, </a:t>
            </a:r>
            <a:r>
              <a:rPr lang="sk-SK" dirty="0"/>
              <a:t>priestorové </a:t>
            </a:r>
            <a:r>
              <a:rPr lang="sk-SK" dirty="0" smtClean="0"/>
              <a:t> </a:t>
            </a:r>
          </a:p>
          <a:p>
            <a:pPr marL="68580" indent="0">
              <a:buNone/>
            </a:pPr>
            <a:r>
              <a:rPr lang="sk-SK" dirty="0"/>
              <a:t> </a:t>
            </a:r>
            <a:r>
              <a:rPr lang="sk-SK" dirty="0" smtClean="0"/>
              <a:t>     </a:t>
            </a:r>
            <a:r>
              <a:rPr lang="sk-SK" dirty="0" smtClean="0"/>
              <a:t>vybavenie</a:t>
            </a:r>
            <a:r>
              <a:rPr lang="sk-SK" dirty="0"/>
              <a:t>, </a:t>
            </a:r>
            <a:r>
              <a:rPr lang="sk-SK" dirty="0" smtClean="0"/>
              <a:t>diagnostika, IKT atď.,</a:t>
            </a:r>
          </a:p>
          <a:p>
            <a:pPr marL="68580" indent="0">
              <a:buNone/>
            </a:pPr>
            <a:r>
              <a:rPr lang="sk-SK" dirty="0" smtClean="0"/>
              <a:t>    - nedostatočná </a:t>
            </a:r>
            <a:r>
              <a:rPr lang="sk-SK" dirty="0"/>
              <a:t>kontroly </a:t>
            </a:r>
            <a:r>
              <a:rPr lang="sk-SK" dirty="0" smtClean="0"/>
              <a:t>kvality, </a:t>
            </a:r>
            <a:endParaRPr lang="sk-SK" dirty="0" smtClean="0"/>
          </a:p>
          <a:p>
            <a:pPr marL="68580" indent="0">
              <a:buNone/>
            </a:pPr>
            <a:r>
              <a:rPr lang="sk-SK" dirty="0" smtClean="0"/>
              <a:t>    - zdravie, </a:t>
            </a:r>
            <a:r>
              <a:rPr lang="sk-SK" dirty="0" smtClean="0"/>
              <a:t>regenerácia</a:t>
            </a:r>
            <a:r>
              <a:rPr lang="sk-SK" dirty="0" smtClean="0"/>
              <a:t>, rehabilitácia a </a:t>
            </a:r>
            <a:r>
              <a:rPr lang="sk-SK" dirty="0" smtClean="0"/>
              <a:t>pod. </a:t>
            </a:r>
            <a:endParaRPr lang="sk-SK" dirty="0" smtClean="0"/>
          </a:p>
          <a:p>
            <a:pPr marL="68580" indent="0" algn="ctr">
              <a:buNone/>
            </a:pPr>
            <a:r>
              <a:rPr lang="sk-SK" dirty="0" smtClean="0">
                <a:solidFill>
                  <a:srgbClr val="FF0000"/>
                </a:solidFill>
              </a:rPr>
              <a:t>Ak </a:t>
            </a:r>
            <a:r>
              <a:rPr lang="sk-SK" dirty="0">
                <a:solidFill>
                  <a:srgbClr val="FF0000"/>
                </a:solidFill>
              </a:rPr>
              <a:t>chceme dosiahnuť </a:t>
            </a:r>
            <a:r>
              <a:rPr lang="sk-SK" b="1" dirty="0">
                <a:solidFill>
                  <a:srgbClr val="FF0000"/>
                </a:solidFill>
              </a:rPr>
              <a:t>kvalitu</a:t>
            </a:r>
            <a:r>
              <a:rPr lang="sk-SK" dirty="0">
                <a:solidFill>
                  <a:srgbClr val="FF0000"/>
                </a:solidFill>
              </a:rPr>
              <a:t> od vyhľadávania talentov, cez diagnostiku, plánovanie, evidenciu až po tréningový proces potrebujeme na to </a:t>
            </a:r>
            <a:endParaRPr lang="sk-SK" dirty="0" smtClean="0">
              <a:solidFill>
                <a:srgbClr val="FF0000"/>
              </a:solidFill>
            </a:endParaRPr>
          </a:p>
          <a:p>
            <a:pPr marL="68580" indent="0" algn="ctr">
              <a:buNone/>
            </a:pPr>
            <a:r>
              <a:rPr lang="sk-SK" b="1" dirty="0" smtClean="0">
                <a:solidFill>
                  <a:srgbClr val="FF0000"/>
                </a:solidFill>
              </a:rPr>
              <a:t>profesionálne </a:t>
            </a:r>
            <a:r>
              <a:rPr lang="sk-SK" b="1" dirty="0" smtClean="0">
                <a:solidFill>
                  <a:srgbClr val="FF0000"/>
                </a:solidFill>
              </a:rPr>
              <a:t>podmienky</a:t>
            </a:r>
            <a:r>
              <a:rPr lang="sk-SK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8657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1224136"/>
          </a:xfrm>
        </p:spPr>
        <p:txBody>
          <a:bodyPr>
            <a:normAutofit/>
          </a:bodyPr>
          <a:lstStyle/>
          <a:p>
            <a:pPr algn="ctr"/>
            <a:r>
              <a:rPr lang="sk-SK" sz="4400" b="1" dirty="0" smtClean="0">
                <a:solidFill>
                  <a:srgbClr val="00B0F0"/>
                </a:solidFill>
              </a:rPr>
              <a:t>ĎAKUJEM ZA POZORNOSŤ</a:t>
            </a:r>
            <a:endParaRPr lang="sk-SK" dirty="0">
              <a:solidFill>
                <a:srgbClr val="00B0F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96" y="2348881"/>
            <a:ext cx="5631700" cy="34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738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312658" cy="648072"/>
          </a:xfrm>
        </p:spPr>
        <p:txBody>
          <a:bodyPr>
            <a:normAutofit/>
          </a:bodyPr>
          <a:lstStyle/>
          <a:p>
            <a:r>
              <a:rPr lang="sk-SK" sz="3200" b="1" dirty="0" smtClean="0">
                <a:solidFill>
                  <a:schemeClr val="tx1"/>
                </a:solidFill>
              </a:rPr>
              <a:t>Doc. PaedDr. Miroslav Nemec, PhD.</a:t>
            </a:r>
            <a:endParaRPr lang="sk-SK" sz="3200" b="1" dirty="0">
              <a:solidFill>
                <a:schemeClr val="tx1"/>
              </a:solidFill>
            </a:endParaRPr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25" t="2367" r="21646" b="24649"/>
          <a:stretch/>
        </p:blipFill>
        <p:spPr>
          <a:xfrm>
            <a:off x="880851" y="1340768"/>
            <a:ext cx="1458902" cy="1980587"/>
          </a:xfrm>
        </p:spPr>
      </p:pic>
      <p:sp>
        <p:nvSpPr>
          <p:cNvPr id="5" name="Zástupný symbol obsahu 4"/>
          <p:cNvSpPr>
            <a:spLocks noGrp="1"/>
          </p:cNvSpPr>
          <p:nvPr>
            <p:ph sz="quarter" idx="14"/>
          </p:nvPr>
        </p:nvSpPr>
        <p:spPr>
          <a:xfrm>
            <a:off x="3707904" y="1628800"/>
            <a:ext cx="4968552" cy="4752528"/>
          </a:xfrm>
        </p:spPr>
        <p:txBody>
          <a:bodyPr>
            <a:normAutofit/>
          </a:bodyPr>
          <a:lstStyle/>
          <a:p>
            <a:r>
              <a:rPr lang="sk-SK" dirty="0" smtClean="0"/>
              <a:t>Vysokoškolský učiteľ KTVŠ FHV UMB B. Bystrica</a:t>
            </a:r>
          </a:p>
          <a:p>
            <a:r>
              <a:rPr lang="sk-SK" dirty="0" smtClean="0"/>
              <a:t>Člen TMK </a:t>
            </a:r>
            <a:r>
              <a:rPr lang="sk-SK" dirty="0" err="1" smtClean="0"/>
              <a:t>SsFZ</a:t>
            </a:r>
            <a:endParaRPr lang="sk-SK" dirty="0" smtClean="0"/>
          </a:p>
          <a:p>
            <a:r>
              <a:rPr lang="sk-SK" dirty="0" smtClean="0"/>
              <a:t>Lektor SFZ a </a:t>
            </a:r>
            <a:r>
              <a:rPr lang="sk-SK" dirty="0" err="1" smtClean="0"/>
              <a:t>SsFZ</a:t>
            </a:r>
            <a:endParaRPr lang="sk-SK" dirty="0" smtClean="0"/>
          </a:p>
          <a:p>
            <a:r>
              <a:rPr lang="sk-SK" dirty="0" smtClean="0"/>
              <a:t>Autor viacerých futbalových článkov, publikácií a učebníc</a:t>
            </a:r>
          </a:p>
          <a:p>
            <a:r>
              <a:rPr lang="sk-SK" dirty="0" smtClean="0"/>
              <a:t>Mládežnícky tréner</a:t>
            </a:r>
          </a:p>
          <a:p>
            <a:r>
              <a:rPr lang="sk-SK" dirty="0" smtClean="0"/>
              <a:t>Reprezentant Československa a Slovenska vo </a:t>
            </a:r>
            <a:r>
              <a:rPr lang="sk-SK" dirty="0" err="1" smtClean="0"/>
              <a:t>futsale</a:t>
            </a:r>
            <a:r>
              <a:rPr lang="sk-SK" dirty="0" smtClean="0"/>
              <a:t> </a:t>
            </a:r>
            <a:endParaRPr lang="sk-SK" dirty="0"/>
          </a:p>
        </p:txBody>
      </p:sp>
      <p:pic>
        <p:nvPicPr>
          <p:cNvPr id="1026" name="Picture 2" descr="C:\nemec\DSC08233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2" t="3281" r="7479" b="44606"/>
          <a:stretch/>
        </p:blipFill>
        <p:spPr bwMode="auto">
          <a:xfrm>
            <a:off x="892088" y="3429000"/>
            <a:ext cx="1447664" cy="143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nemec\DSC0873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13" y="4941168"/>
            <a:ext cx="2675975" cy="1450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57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864096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PROBLÉM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4968552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sk-SK" sz="2800" b="1" dirty="0">
                <a:solidFill>
                  <a:srgbClr val="FF0000"/>
                </a:solidFill>
              </a:rPr>
              <a:t>KAŽDÝ KLUB</a:t>
            </a:r>
            <a:endParaRPr lang="sk-SK" sz="2800" dirty="0" smtClean="0">
              <a:solidFill>
                <a:srgbClr val="FF0000"/>
              </a:solidFill>
            </a:endParaRPr>
          </a:p>
          <a:p>
            <a:r>
              <a:rPr lang="sk-SK" sz="2800" dirty="0" smtClean="0">
                <a:solidFill>
                  <a:srgbClr val="FF0000"/>
                </a:solidFill>
              </a:rPr>
              <a:t>KVALITA </a:t>
            </a:r>
            <a:r>
              <a:rPr lang="sk-SK" sz="2800" dirty="0">
                <a:solidFill>
                  <a:srgbClr val="FF0000"/>
                </a:solidFill>
              </a:rPr>
              <a:t>A KVALIFIKÁCIA TRÉNEROV</a:t>
            </a:r>
          </a:p>
          <a:p>
            <a:r>
              <a:rPr lang="sk-SK" sz="2800" dirty="0" smtClean="0">
                <a:solidFill>
                  <a:srgbClr val="FF0000"/>
                </a:solidFill>
              </a:rPr>
              <a:t>TRÉNINGOVÝ PROCES</a:t>
            </a:r>
          </a:p>
          <a:p>
            <a:r>
              <a:rPr lang="sk-SK" sz="2800" dirty="0" smtClean="0">
                <a:solidFill>
                  <a:srgbClr val="FF0000"/>
                </a:solidFill>
              </a:rPr>
              <a:t>SPOLUPRÁCA S </a:t>
            </a:r>
            <a:r>
              <a:rPr lang="sk-SK" sz="2800" dirty="0" smtClean="0">
                <a:solidFill>
                  <a:srgbClr val="FF0000"/>
                </a:solidFill>
              </a:rPr>
              <a:t>ODBORNÍKMI</a:t>
            </a:r>
            <a:endParaRPr lang="sk-SK" sz="2800" dirty="0" smtClean="0">
              <a:solidFill>
                <a:srgbClr val="FF0000"/>
              </a:solidFill>
            </a:endParaRPr>
          </a:p>
          <a:p>
            <a:r>
              <a:rPr lang="sk-SK" sz="2800" dirty="0">
                <a:solidFill>
                  <a:srgbClr val="FF0000"/>
                </a:solidFill>
              </a:rPr>
              <a:t>MANAŽMENT A </a:t>
            </a:r>
            <a:r>
              <a:rPr lang="sk-SK" sz="2800" dirty="0" smtClean="0">
                <a:solidFill>
                  <a:srgbClr val="FF0000"/>
                </a:solidFill>
              </a:rPr>
              <a:t>MARKETING</a:t>
            </a:r>
          </a:p>
          <a:p>
            <a:pPr marL="68580" indent="0" algn="ctr">
              <a:buNone/>
            </a:pPr>
            <a:r>
              <a:rPr lang="sk-SK" sz="2800" b="1" dirty="0" smtClean="0">
                <a:solidFill>
                  <a:srgbClr val="0070C0"/>
                </a:solidFill>
              </a:rPr>
              <a:t>FUTBALOVÝ ZV</a:t>
            </a:r>
            <a:r>
              <a:rPr lang="sk-SK" sz="2800" b="1" dirty="0" smtClean="0">
                <a:solidFill>
                  <a:srgbClr val="0070C0"/>
                </a:solidFill>
                <a:latin typeface="Calibri"/>
              </a:rPr>
              <a:t>Ä</a:t>
            </a:r>
            <a:r>
              <a:rPr lang="sk-SK" sz="2800" b="1" dirty="0" smtClean="0">
                <a:solidFill>
                  <a:srgbClr val="0070C0"/>
                </a:solidFill>
              </a:rPr>
              <a:t>Z</a:t>
            </a:r>
            <a:endParaRPr lang="sk-SK" sz="2800" b="1" dirty="0">
              <a:solidFill>
                <a:srgbClr val="0070C0"/>
              </a:solidFill>
            </a:endParaRPr>
          </a:p>
          <a:p>
            <a:r>
              <a:rPr lang="sk-SK" sz="2800" dirty="0" smtClean="0">
                <a:solidFill>
                  <a:srgbClr val="0070C0"/>
                </a:solidFill>
              </a:rPr>
              <a:t>ODBORNÁ METODICKÁ ČINNOSŤ</a:t>
            </a:r>
            <a:endParaRPr lang="sk-SK" sz="2800" dirty="0">
              <a:solidFill>
                <a:srgbClr val="0070C0"/>
              </a:solidFill>
            </a:endParaRPr>
          </a:p>
          <a:p>
            <a:r>
              <a:rPr lang="sk-SK" sz="2800" dirty="0" smtClean="0">
                <a:solidFill>
                  <a:srgbClr val="0070C0"/>
                </a:solidFill>
              </a:rPr>
              <a:t>FUTBALOVÉ PROJEKTY SR - ZAHRANIČIE</a:t>
            </a:r>
          </a:p>
          <a:p>
            <a:r>
              <a:rPr lang="sk-SK" sz="2800" dirty="0" smtClean="0">
                <a:solidFill>
                  <a:srgbClr val="0070C0"/>
                </a:solidFill>
              </a:rPr>
              <a:t>FUTBALOVÁ AKADÉMIA</a:t>
            </a:r>
          </a:p>
        </p:txBody>
      </p:sp>
    </p:spTree>
    <p:extLst>
      <p:ext uri="{BB962C8B-B14F-4D97-AF65-F5344CB8AC3E}">
        <p14:creationId xmlns:p14="http://schemas.microsoft.com/office/powerpoint/2010/main" val="360639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80920" cy="1008112"/>
          </a:xfrm>
        </p:spPr>
        <p:txBody>
          <a:bodyPr>
            <a:noAutofit/>
          </a:bodyPr>
          <a:lstStyle/>
          <a:p>
            <a:r>
              <a:rPr lang="sk-SK" sz="3250" b="1" dirty="0">
                <a:solidFill>
                  <a:srgbClr val="FF0000"/>
                </a:solidFill>
              </a:rPr>
              <a:t>KVALITA A </a:t>
            </a:r>
            <a:r>
              <a:rPr lang="sk-SK" sz="3250" b="1" dirty="0" smtClean="0">
                <a:solidFill>
                  <a:srgbClr val="FF0000"/>
                </a:solidFill>
              </a:rPr>
              <a:t>KVALIFIKOVANOSŤ TRÉNEROV</a:t>
            </a:r>
            <a:endParaRPr lang="sk-SK" sz="325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916832"/>
            <a:ext cx="8424936" cy="4608512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sk-SK" sz="2800" b="1" i="1" dirty="0" smtClean="0">
                <a:solidFill>
                  <a:srgbClr val="0070C0"/>
                </a:solidFill>
              </a:rPr>
              <a:t>„Je </a:t>
            </a:r>
            <a:r>
              <a:rPr lang="sk-SK" sz="2800" b="1" i="1" dirty="0">
                <a:solidFill>
                  <a:srgbClr val="0070C0"/>
                </a:solidFill>
              </a:rPr>
              <a:t>veľkým hendikepom systému, ak práve v základoch nie je zabezpečená </a:t>
            </a:r>
            <a:r>
              <a:rPr lang="sk-SK" sz="2800" b="1" i="1" dirty="0" smtClean="0">
                <a:solidFill>
                  <a:srgbClr val="0070C0"/>
                </a:solidFill>
              </a:rPr>
              <a:t>kvalita</a:t>
            </a:r>
            <a:r>
              <a:rPr lang="sk-SK" sz="2800" b="1" i="1" dirty="0" smtClean="0">
                <a:solidFill>
                  <a:srgbClr val="0070C0"/>
                </a:solidFill>
              </a:rPr>
              <a:t>!“</a:t>
            </a:r>
          </a:p>
          <a:p>
            <a:pPr marL="68580" indent="0" algn="ctr">
              <a:buNone/>
            </a:pPr>
            <a:endParaRPr lang="sk-SK" sz="2800" b="1" i="1" dirty="0"/>
          </a:p>
          <a:p>
            <a:r>
              <a:rPr lang="sk-SK" sz="2800" b="1" dirty="0" smtClean="0"/>
              <a:t>SR</a:t>
            </a:r>
            <a:r>
              <a:rPr lang="sk-SK" sz="2800" dirty="0" smtClean="0"/>
              <a:t> = </a:t>
            </a:r>
            <a:r>
              <a:rPr lang="sk-SK" sz="2800" dirty="0" smtClean="0"/>
              <a:t>tréner, </a:t>
            </a:r>
            <a:r>
              <a:rPr lang="sk-SK" sz="2800" dirty="0"/>
              <a:t>najmä na nižších </a:t>
            </a:r>
            <a:r>
              <a:rPr lang="sk-SK" sz="2800" dirty="0" smtClean="0"/>
              <a:t>vekových a výkonnostných stupňoch je </a:t>
            </a:r>
            <a:r>
              <a:rPr lang="sk-SK" sz="2800" b="1" dirty="0" smtClean="0"/>
              <a:t>nedocenený</a:t>
            </a:r>
            <a:r>
              <a:rPr lang="sk-SK" sz="2800" dirty="0" smtClean="0"/>
              <a:t>.</a:t>
            </a:r>
          </a:p>
          <a:p>
            <a:pPr marL="68580" indent="0">
              <a:buNone/>
            </a:pPr>
            <a:endParaRPr lang="sk-SK" sz="2800" dirty="0" smtClean="0"/>
          </a:p>
          <a:p>
            <a:r>
              <a:rPr lang="sk-SK" sz="2800" b="1" dirty="0" smtClean="0"/>
              <a:t>Zahraničie</a:t>
            </a:r>
            <a:r>
              <a:rPr lang="sk-SK" sz="2800" dirty="0" smtClean="0"/>
              <a:t> = kvalita, </a:t>
            </a:r>
            <a:r>
              <a:rPr lang="sk-SK" sz="2800" dirty="0"/>
              <a:t>úroveň </a:t>
            </a:r>
            <a:r>
              <a:rPr lang="sk-SK" sz="2800" dirty="0" smtClean="0"/>
              <a:t>a odmeňovanie futbalových mládežníckych trénerov </a:t>
            </a:r>
            <a:r>
              <a:rPr lang="sk-SK" sz="2800" b="1" dirty="0" smtClean="0"/>
              <a:t>kľúčový </a:t>
            </a:r>
            <a:r>
              <a:rPr lang="sk-SK" sz="2800" b="1" dirty="0"/>
              <a:t>a nezastupiteľný moment najvyššej priority</a:t>
            </a:r>
            <a:r>
              <a:rPr lang="sk-SK" dirty="0"/>
              <a:t>. </a:t>
            </a:r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9773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80920" cy="720080"/>
          </a:xfrm>
        </p:spPr>
        <p:txBody>
          <a:bodyPr>
            <a:noAutofit/>
          </a:bodyPr>
          <a:lstStyle/>
          <a:p>
            <a:r>
              <a:rPr lang="sk-SK" sz="3250" b="1" dirty="0">
                <a:solidFill>
                  <a:srgbClr val="FF0000"/>
                </a:solidFill>
              </a:rPr>
              <a:t>KVALITA A </a:t>
            </a:r>
            <a:r>
              <a:rPr lang="sk-SK" sz="3250" b="1" dirty="0" smtClean="0">
                <a:solidFill>
                  <a:srgbClr val="FF0000"/>
                </a:solidFill>
              </a:rPr>
              <a:t>KVALIFIKOVANOSŤ TRÉNEROV</a:t>
            </a:r>
            <a:endParaRPr lang="sk-SK" sz="325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5040560"/>
          </a:xfrm>
        </p:spPr>
        <p:txBody>
          <a:bodyPr>
            <a:normAutofit/>
          </a:bodyPr>
          <a:lstStyle/>
          <a:p>
            <a:r>
              <a:rPr lang="sk-SK" dirty="0" smtClean="0"/>
              <a:t>Kvalifikovanosť</a:t>
            </a:r>
            <a:r>
              <a:rPr lang="sk-SK" b="1" dirty="0" smtClean="0"/>
              <a:t> </a:t>
            </a:r>
            <a:r>
              <a:rPr lang="sk-SK" dirty="0"/>
              <a:t>trénerov </a:t>
            </a:r>
            <a:r>
              <a:rPr lang="sk-SK" dirty="0" smtClean="0"/>
              <a:t>žiakov </a:t>
            </a:r>
            <a:r>
              <a:rPr lang="sk-SK" dirty="0"/>
              <a:t>v našom </a:t>
            </a:r>
            <a:r>
              <a:rPr lang="sk-SK" dirty="0" smtClean="0"/>
              <a:t>regióne:</a:t>
            </a:r>
          </a:p>
          <a:p>
            <a:pPr marL="68580" indent="0">
              <a:buNone/>
            </a:pPr>
            <a:r>
              <a:rPr lang="sk-SK" dirty="0"/>
              <a:t> </a:t>
            </a:r>
            <a:r>
              <a:rPr lang="sk-SK" dirty="0" smtClean="0"/>
              <a:t>   -</a:t>
            </a:r>
            <a:r>
              <a:rPr lang="sk-SK" dirty="0"/>
              <a:t> </a:t>
            </a:r>
            <a:r>
              <a:rPr lang="sk-SK" dirty="0" smtClean="0"/>
              <a:t>rok </a:t>
            </a:r>
            <a:r>
              <a:rPr lang="sk-SK" dirty="0"/>
              <a:t>2003 </a:t>
            </a:r>
            <a:r>
              <a:rPr lang="sk-SK" dirty="0" smtClean="0"/>
              <a:t>viac </a:t>
            </a:r>
            <a:r>
              <a:rPr lang="sk-SK" dirty="0"/>
              <a:t>ako </a:t>
            </a:r>
            <a:r>
              <a:rPr lang="sk-SK" b="1" dirty="0">
                <a:solidFill>
                  <a:srgbClr val="FF0000"/>
                </a:solidFill>
              </a:rPr>
              <a:t>29</a:t>
            </a:r>
            <a:r>
              <a:rPr lang="sk-SK" b="1" dirty="0" smtClean="0">
                <a:solidFill>
                  <a:srgbClr val="FF0000"/>
                </a:solidFill>
              </a:rPr>
              <a:t>%</a:t>
            </a:r>
            <a:r>
              <a:rPr lang="sk-SK" dirty="0" smtClean="0"/>
              <a:t>, </a:t>
            </a:r>
          </a:p>
          <a:p>
            <a:pPr marL="68580" indent="0">
              <a:buNone/>
            </a:pPr>
            <a:r>
              <a:rPr lang="sk-SK" dirty="0" smtClean="0"/>
              <a:t>    - rok </a:t>
            </a:r>
            <a:r>
              <a:rPr lang="sk-SK" dirty="0"/>
              <a:t>2005 až </a:t>
            </a:r>
            <a:r>
              <a:rPr lang="sk-SK" b="1" dirty="0">
                <a:solidFill>
                  <a:srgbClr val="FF0000"/>
                </a:solidFill>
              </a:rPr>
              <a:t>37,2%</a:t>
            </a:r>
            <a:r>
              <a:rPr lang="sk-SK" dirty="0"/>
              <a:t> </a:t>
            </a:r>
            <a:endParaRPr lang="sk-SK" dirty="0" smtClean="0"/>
          </a:p>
          <a:p>
            <a:pPr marL="68580" indent="0">
              <a:buNone/>
            </a:pPr>
            <a:r>
              <a:rPr lang="sk-SK" dirty="0" smtClean="0"/>
              <a:t>    - rok 2013 už len </a:t>
            </a:r>
            <a:r>
              <a:rPr lang="sk-SK" b="1" dirty="0" smtClean="0">
                <a:solidFill>
                  <a:srgbClr val="FF0000"/>
                </a:solidFill>
              </a:rPr>
              <a:t>13,5%</a:t>
            </a:r>
            <a:r>
              <a:rPr lang="sk-SK" dirty="0" smtClean="0"/>
              <a:t> </a:t>
            </a:r>
            <a:r>
              <a:rPr lang="sk-SK" b="1" dirty="0" smtClean="0"/>
              <a:t>nekvalifikovaných trénerov</a:t>
            </a:r>
            <a:r>
              <a:rPr lang="sk-SK" dirty="0" smtClean="0"/>
              <a:t>. </a:t>
            </a:r>
          </a:p>
          <a:p>
            <a:r>
              <a:rPr lang="sk-SK" b="1" dirty="0" smtClean="0"/>
              <a:t>Paradox</a:t>
            </a:r>
            <a:r>
              <a:rPr lang="sk-SK" dirty="0"/>
              <a:t> </a:t>
            </a:r>
            <a:r>
              <a:rPr lang="sk-SK" dirty="0" smtClean="0"/>
              <a:t>-</a:t>
            </a:r>
            <a:r>
              <a:rPr lang="sk-SK" dirty="0" smtClean="0"/>
              <a:t> uznesenie </a:t>
            </a:r>
            <a:r>
              <a:rPr lang="sk-SK" dirty="0"/>
              <a:t>TMK </a:t>
            </a:r>
            <a:r>
              <a:rPr lang="sk-SK" dirty="0" err="1"/>
              <a:t>SsFZ</a:t>
            </a:r>
            <a:r>
              <a:rPr lang="sk-SK" dirty="0"/>
              <a:t>, ktoré </a:t>
            </a:r>
            <a:r>
              <a:rPr lang="sk-SK" dirty="0" smtClean="0"/>
              <a:t>vylučuje </a:t>
            </a:r>
            <a:r>
              <a:rPr lang="sk-SK" dirty="0"/>
              <a:t>účasť trénerov bez kvalifikácie vo všetkých </a:t>
            </a:r>
            <a:r>
              <a:rPr lang="sk-SK" dirty="0" err="1"/>
              <a:t>SsFZ</a:t>
            </a:r>
            <a:r>
              <a:rPr lang="sk-SK" dirty="0"/>
              <a:t> riadených </a:t>
            </a:r>
            <a:r>
              <a:rPr lang="sk-SK" dirty="0" smtClean="0"/>
              <a:t>súťažiach </a:t>
            </a:r>
            <a:r>
              <a:rPr lang="sk-SK" dirty="0" smtClean="0"/>
              <a:t>- </a:t>
            </a:r>
            <a:r>
              <a:rPr lang="sk-SK" b="1" dirty="0" smtClean="0"/>
              <a:t>veľká nevôľa </a:t>
            </a:r>
            <a:r>
              <a:rPr lang="sk-SK" b="1" dirty="0"/>
              <a:t>a </a:t>
            </a:r>
            <a:r>
              <a:rPr lang="sk-SK" b="1" dirty="0" smtClean="0"/>
              <a:t>kritika</a:t>
            </a:r>
            <a:r>
              <a:rPr lang="sk-SK" dirty="0" smtClean="0"/>
              <a:t> od </a:t>
            </a:r>
            <a:r>
              <a:rPr lang="sk-SK" dirty="0"/>
              <a:t>vedúcich predstaviteľov či funkcionárov </a:t>
            </a:r>
            <a:r>
              <a:rPr lang="sk-SK" dirty="0" smtClean="0"/>
              <a:t>futbalových klubov</a:t>
            </a:r>
            <a:r>
              <a:rPr lang="sk-SK" dirty="0" smtClean="0"/>
              <a:t>.</a:t>
            </a:r>
          </a:p>
          <a:p>
            <a:pPr marL="68580" indent="0" algn="ctr">
              <a:buNone/>
            </a:pPr>
            <a:r>
              <a:rPr lang="sk-SK" b="1" dirty="0" smtClean="0">
                <a:solidFill>
                  <a:srgbClr val="0070C0"/>
                </a:solidFill>
              </a:rPr>
              <a:t>POZOR!</a:t>
            </a:r>
            <a:r>
              <a:rPr lang="sk-SK" b="1" dirty="0" smtClean="0"/>
              <a:t> </a:t>
            </a:r>
          </a:p>
          <a:p>
            <a:pPr marL="68580" indent="0">
              <a:buNone/>
            </a:pPr>
            <a:r>
              <a:rPr lang="sk-SK" b="1" dirty="0" smtClean="0"/>
              <a:t>Právny </a:t>
            </a:r>
            <a:r>
              <a:rPr lang="sk-SK" b="1" dirty="0"/>
              <a:t>aspekt realizácie trénerskej činnosti </a:t>
            </a:r>
            <a:r>
              <a:rPr lang="sk-SK" dirty="0"/>
              <a:t>bez tzv. oprávnenia, t.j. bez platnej trénerskej licencie. </a:t>
            </a:r>
          </a:p>
          <a:p>
            <a:pPr marL="6858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2573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064896" cy="792088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rgbClr val="FF0000"/>
                </a:solidFill>
              </a:rPr>
              <a:t>TRÉNINGOVÝ PROCES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844824"/>
            <a:ext cx="8208912" cy="468052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Vo </a:t>
            </a:r>
            <a:r>
              <a:rPr lang="sk-SK" sz="2800" b="1" dirty="0" smtClean="0"/>
              <a:t>vidine </a:t>
            </a:r>
            <a:r>
              <a:rPr lang="sk-SK" sz="2800" b="1" dirty="0"/>
              <a:t>rýchlejšieho tempa učenia </a:t>
            </a:r>
            <a:r>
              <a:rPr lang="sk-SK" sz="2800" b="1" dirty="0" smtClean="0"/>
              <a:t>sa</a:t>
            </a:r>
            <a:r>
              <a:rPr lang="sk-SK" sz="2800" dirty="0" smtClean="0"/>
              <a:t>, </a:t>
            </a:r>
            <a:r>
              <a:rPr lang="sk-SK" sz="2800" dirty="0" smtClean="0"/>
              <a:t>preferujeme v hre výkonnostne </a:t>
            </a:r>
            <a:r>
              <a:rPr lang="sk-SK" sz="2800" dirty="0"/>
              <a:t>lepších (akcelerovaných) jednotlivcov </a:t>
            </a:r>
            <a:r>
              <a:rPr lang="sk-SK" sz="2800" dirty="0" smtClean="0"/>
              <a:t>a</a:t>
            </a:r>
            <a:r>
              <a:rPr lang="sk-SK" sz="2800" dirty="0"/>
              <a:t> </a:t>
            </a:r>
            <a:r>
              <a:rPr lang="sk-SK" sz="2800" dirty="0" smtClean="0"/>
              <a:t>„</a:t>
            </a:r>
            <a:r>
              <a:rPr lang="sk-SK" sz="2800" dirty="0"/>
              <a:t>pomalších a slabších“ </a:t>
            </a:r>
            <a:r>
              <a:rPr lang="sk-SK" sz="2800" dirty="0" smtClean="0"/>
              <a:t>zanedbávame</a:t>
            </a:r>
            <a:r>
              <a:rPr lang="sk-SK" sz="2800" dirty="0" smtClean="0"/>
              <a:t>.</a:t>
            </a:r>
          </a:p>
          <a:p>
            <a:pPr marL="68580" indent="0">
              <a:buNone/>
            </a:pPr>
            <a:endParaRPr lang="sk-SK" sz="2800" dirty="0" smtClean="0"/>
          </a:p>
          <a:p>
            <a:pPr marL="68580" indent="0" algn="ctr">
              <a:buNone/>
            </a:pPr>
            <a:r>
              <a:rPr lang="sk-SK" sz="3600" b="1" dirty="0" smtClean="0">
                <a:solidFill>
                  <a:srgbClr val="0070C0"/>
                </a:solidFill>
              </a:rPr>
              <a:t>Výchova mladých hráčov musí byť </a:t>
            </a:r>
            <a:r>
              <a:rPr lang="sk-SK" sz="3600" b="1" dirty="0">
                <a:solidFill>
                  <a:srgbClr val="0070C0"/>
                </a:solidFill>
              </a:rPr>
              <a:t>dôležitejšia ako výsledky </a:t>
            </a:r>
            <a:r>
              <a:rPr lang="sk-SK" sz="3600" b="1" dirty="0" smtClean="0">
                <a:solidFill>
                  <a:srgbClr val="0070C0"/>
                </a:solidFill>
              </a:rPr>
              <a:t>stretnutí</a:t>
            </a:r>
            <a:r>
              <a:rPr lang="sk-SK" sz="3600" b="1" dirty="0">
                <a:solidFill>
                  <a:srgbClr val="0070C0"/>
                </a:solidFill>
              </a:rPr>
              <a:t>!</a:t>
            </a:r>
            <a:r>
              <a:rPr lang="sk-SK" sz="3600" b="1" dirty="0" smtClean="0">
                <a:solidFill>
                  <a:srgbClr val="0070C0"/>
                </a:solidFill>
              </a:rPr>
              <a:t> </a:t>
            </a:r>
            <a:endParaRPr lang="sk-SK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17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992888" cy="792088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rgbClr val="FF0000"/>
                </a:solidFill>
              </a:rPr>
              <a:t>SPOLUPRÁCA S </a:t>
            </a:r>
            <a:r>
              <a:rPr lang="sk-SK" b="1" dirty="0" smtClean="0">
                <a:solidFill>
                  <a:srgbClr val="FF0000"/>
                </a:solidFill>
              </a:rPr>
              <a:t>ODBORNÍKMI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5040560"/>
          </a:xfrm>
        </p:spPr>
        <p:txBody>
          <a:bodyPr>
            <a:normAutofit fontScale="92500"/>
          </a:bodyPr>
          <a:lstStyle/>
          <a:p>
            <a:r>
              <a:rPr lang="sk-SK" sz="2800" b="1" dirty="0" smtClean="0">
                <a:solidFill>
                  <a:schemeClr val="tx1"/>
                </a:solidFill>
              </a:rPr>
              <a:t>TMK, TVL, VŠ, komisie verejnej správy a pod.</a:t>
            </a:r>
          </a:p>
          <a:p>
            <a:r>
              <a:rPr lang="sk-SK" sz="2800" b="1" dirty="0" smtClean="0">
                <a:solidFill>
                  <a:srgbClr val="FF0000"/>
                </a:solidFill>
              </a:rPr>
              <a:t>Kluby</a:t>
            </a:r>
            <a:r>
              <a:rPr lang="sk-SK" sz="2800" dirty="0" smtClean="0">
                <a:solidFill>
                  <a:schemeClr val="tx1"/>
                </a:solidFill>
              </a:rPr>
              <a:t> -</a:t>
            </a:r>
            <a:r>
              <a:rPr lang="sk-SK" sz="2800" dirty="0" smtClean="0"/>
              <a:t> financie a profit </a:t>
            </a:r>
            <a:r>
              <a:rPr lang="sk-SK" sz="2800" dirty="0"/>
              <a:t>z poskytovaného vedeckého a výskumného potenciálu, kvalitného </a:t>
            </a:r>
            <a:r>
              <a:rPr lang="sk-SK" sz="2800" dirty="0" smtClean="0"/>
              <a:t>technického, priestorového </a:t>
            </a:r>
            <a:r>
              <a:rPr lang="sk-SK" sz="2800" dirty="0"/>
              <a:t>a materiálneho </a:t>
            </a:r>
            <a:r>
              <a:rPr lang="sk-SK" sz="2800" dirty="0" smtClean="0"/>
              <a:t>vybavenia, lacná odborná pracovná </a:t>
            </a:r>
            <a:r>
              <a:rPr lang="sk-SK" sz="2800" dirty="0" smtClean="0"/>
              <a:t>sila a pod.</a:t>
            </a:r>
            <a:endParaRPr lang="sk-SK" sz="2800" dirty="0" smtClean="0"/>
          </a:p>
          <a:p>
            <a:r>
              <a:rPr lang="sk-SK" sz="2800" b="1" dirty="0" smtClean="0">
                <a:solidFill>
                  <a:schemeClr val="tx1"/>
                </a:solidFill>
              </a:rPr>
              <a:t>TMK</a:t>
            </a:r>
            <a:r>
              <a:rPr lang="sk-SK" sz="2800" dirty="0" smtClean="0"/>
              <a:t> - metodická aj odborná pomoc, </a:t>
            </a:r>
            <a:r>
              <a:rPr lang="sk-SK" sz="2800" dirty="0" smtClean="0">
                <a:solidFill>
                  <a:srgbClr val="FF0000"/>
                </a:solidFill>
              </a:rPr>
              <a:t>školenia</a:t>
            </a:r>
          </a:p>
          <a:p>
            <a:r>
              <a:rPr lang="sk-SK" sz="2800" b="1" dirty="0" smtClean="0">
                <a:solidFill>
                  <a:schemeClr val="tx1"/>
                </a:solidFill>
              </a:rPr>
              <a:t>TVL</a:t>
            </a:r>
            <a:r>
              <a:rPr lang="sk-SK" sz="2800" dirty="0" smtClean="0">
                <a:solidFill>
                  <a:schemeClr val="tx1"/>
                </a:solidFill>
              </a:rPr>
              <a:t> - </a:t>
            </a:r>
            <a:r>
              <a:rPr lang="sk-SK" sz="2700" dirty="0" smtClean="0">
                <a:solidFill>
                  <a:schemeClr val="tx1"/>
                </a:solidFill>
              </a:rPr>
              <a:t>zdravotná prevencia, vyšetrenia, </a:t>
            </a:r>
            <a:r>
              <a:rPr lang="sk-SK" sz="2700" dirty="0" smtClean="0">
                <a:solidFill>
                  <a:srgbClr val="FF0000"/>
                </a:solidFill>
              </a:rPr>
              <a:t>diagnostika</a:t>
            </a:r>
            <a:endParaRPr lang="sk-SK" sz="2700" b="1" dirty="0" smtClean="0">
              <a:solidFill>
                <a:srgbClr val="FF0000"/>
              </a:solidFill>
            </a:endParaRPr>
          </a:p>
          <a:p>
            <a:r>
              <a:rPr lang="sk-SK" sz="2800" b="1" dirty="0" smtClean="0">
                <a:solidFill>
                  <a:schemeClr val="tx1"/>
                </a:solidFill>
              </a:rPr>
              <a:t>VŠ</a:t>
            </a:r>
            <a:r>
              <a:rPr lang="sk-SK" sz="2800" dirty="0" smtClean="0"/>
              <a:t> </a:t>
            </a:r>
            <a:r>
              <a:rPr lang="sk-SK" sz="2800" dirty="0" smtClean="0"/>
              <a:t>- </a:t>
            </a:r>
            <a:r>
              <a:rPr lang="sk-SK" sz="2800" dirty="0" smtClean="0">
                <a:solidFill>
                  <a:srgbClr val="FF0000"/>
                </a:solidFill>
              </a:rPr>
              <a:t>študenti</a:t>
            </a:r>
            <a:r>
              <a:rPr lang="sk-SK" sz="2800" dirty="0" smtClean="0"/>
              <a:t> - budúci tréneri, vedecký potenciál</a:t>
            </a:r>
          </a:p>
          <a:p>
            <a:r>
              <a:rPr lang="sk-SK" sz="2800" b="1" dirty="0" smtClean="0">
                <a:solidFill>
                  <a:schemeClr val="tx1"/>
                </a:solidFill>
              </a:rPr>
              <a:t>Komisie VS </a:t>
            </a:r>
            <a:r>
              <a:rPr lang="sk-SK" sz="2800" dirty="0" smtClean="0">
                <a:solidFill>
                  <a:schemeClr val="tx1"/>
                </a:solidFill>
              </a:rPr>
              <a:t>-</a:t>
            </a:r>
            <a:r>
              <a:rPr lang="sk-SK" sz="2800" dirty="0" smtClean="0"/>
              <a:t> </a:t>
            </a:r>
            <a:r>
              <a:rPr lang="sk-SK" sz="2800" dirty="0" smtClean="0">
                <a:solidFill>
                  <a:srgbClr val="FF0000"/>
                </a:solidFill>
              </a:rPr>
              <a:t>projekty, granty, dotácie</a:t>
            </a:r>
            <a:endParaRPr lang="sk-SK" sz="2800" b="1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sk-SK" sz="2800" dirty="0" smtClean="0"/>
          </a:p>
        </p:txBody>
      </p:sp>
    </p:spTree>
    <p:extLst>
      <p:ext uri="{BB962C8B-B14F-4D97-AF65-F5344CB8AC3E}">
        <p14:creationId xmlns:p14="http://schemas.microsoft.com/office/powerpoint/2010/main" val="28999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720080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rgbClr val="FF0000"/>
                </a:solidFill>
              </a:rPr>
              <a:t>MANAŽMENT A MARKETING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412776"/>
            <a:ext cx="8352928" cy="5112568"/>
          </a:xfrm>
        </p:spPr>
        <p:txBody>
          <a:bodyPr>
            <a:normAutofit/>
          </a:bodyPr>
          <a:lstStyle/>
          <a:p>
            <a:r>
              <a:rPr lang="sk-SK" dirty="0" smtClean="0"/>
              <a:t>FINANCIE - klubový príspevok</a:t>
            </a:r>
          </a:p>
          <a:p>
            <a:r>
              <a:rPr lang="sk-SK" dirty="0" smtClean="0"/>
              <a:t>RODIČIA = klienti! </a:t>
            </a:r>
          </a:p>
          <a:p>
            <a:r>
              <a:rPr lang="sk-SK" dirty="0" smtClean="0"/>
              <a:t>KLUBOVÝ FOND NA PODPORU TALENTOVANÝCH DETÍ</a:t>
            </a:r>
          </a:p>
          <a:p>
            <a:r>
              <a:rPr lang="sk-SK" dirty="0" smtClean="0"/>
              <a:t>DOBROVOĽNÍCI</a:t>
            </a:r>
          </a:p>
          <a:p>
            <a:r>
              <a:rPr lang="sk-SK" dirty="0" smtClean="0"/>
              <a:t>PROMO KLUBU, TRÉNERA (web stránky, </a:t>
            </a:r>
            <a:r>
              <a:rPr lang="sk-SK" dirty="0" err="1" smtClean="0"/>
              <a:t>facebook</a:t>
            </a:r>
            <a:r>
              <a:rPr lang="sk-SK" dirty="0"/>
              <a:t>,</a:t>
            </a:r>
            <a:endParaRPr lang="sk-SK" dirty="0" smtClean="0"/>
          </a:p>
          <a:p>
            <a:pPr marL="68580" indent="0">
              <a:buNone/>
            </a:pPr>
            <a:r>
              <a:rPr lang="sk-SK" dirty="0" smtClean="0"/>
              <a:t>„Deň otvorených dverí“, školy, rodinné turnaje a pod.)</a:t>
            </a:r>
          </a:p>
          <a:p>
            <a:r>
              <a:rPr lang="sk-SK" dirty="0" smtClean="0"/>
              <a:t>HISTÓRIA (OSOBY, ÚSPECHY, CENY)</a:t>
            </a:r>
          </a:p>
          <a:p>
            <a:r>
              <a:rPr lang="sk-SK" dirty="0" smtClean="0"/>
              <a:t>LIGOVÝ HRÁČI, REPREZENTANTI, LEGIONÁRI = </a:t>
            </a:r>
            <a:r>
              <a:rPr lang="sk-SK" dirty="0" smtClean="0"/>
              <a:t>garanti</a:t>
            </a:r>
            <a:endParaRPr lang="sk-SK" dirty="0" smtClean="0"/>
          </a:p>
          <a:p>
            <a:r>
              <a:rPr lang="sk-SK" dirty="0" smtClean="0"/>
              <a:t>VOĽNÝ VSTUP NA FUTBAL (DETI, RODIČIA)</a:t>
            </a:r>
          </a:p>
          <a:p>
            <a:r>
              <a:rPr lang="sk-SK" dirty="0" smtClean="0"/>
              <a:t>DIEVČATÁ</a:t>
            </a:r>
          </a:p>
          <a:p>
            <a:pPr marL="68580" indent="0" algn="ctr">
              <a:buNone/>
            </a:pPr>
            <a:r>
              <a:rPr lang="sk-SK" sz="3600" b="1" dirty="0">
                <a:solidFill>
                  <a:srgbClr val="00B050"/>
                </a:solidFill>
              </a:rPr>
              <a:t>FUTBAL = produkt</a:t>
            </a:r>
          </a:p>
        </p:txBody>
      </p:sp>
    </p:spTree>
    <p:extLst>
      <p:ext uri="{BB962C8B-B14F-4D97-AF65-F5344CB8AC3E}">
        <p14:creationId xmlns:p14="http://schemas.microsoft.com/office/powerpoint/2010/main" val="370610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08912" cy="864096"/>
          </a:xfrm>
        </p:spPr>
        <p:txBody>
          <a:bodyPr>
            <a:normAutofit/>
          </a:bodyPr>
          <a:lstStyle/>
          <a:p>
            <a:pPr algn="ctr"/>
            <a:r>
              <a:rPr lang="sk-SK" b="1" dirty="0" smtClean="0">
                <a:solidFill>
                  <a:srgbClr val="0070C0"/>
                </a:solidFill>
              </a:rPr>
              <a:t>ODBORNÁ METODICKÁ ČINNOSŤ</a:t>
            </a:r>
            <a:endParaRPr lang="sk-SK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824536"/>
          </a:xfrm>
        </p:spPr>
        <p:txBody>
          <a:bodyPr>
            <a:noAutofit/>
          </a:bodyPr>
          <a:lstStyle/>
          <a:p>
            <a:r>
              <a:rPr lang="sk-SK" sz="2600" dirty="0" smtClean="0"/>
              <a:t>Nedostatok </a:t>
            </a:r>
            <a:r>
              <a:rPr lang="sk-SK" sz="2600" dirty="0"/>
              <a:t>pôvodnej slovenskej odbornej </a:t>
            </a:r>
            <a:r>
              <a:rPr lang="sk-SK" sz="2600" dirty="0" smtClean="0"/>
              <a:t>literatúry</a:t>
            </a:r>
          </a:p>
          <a:p>
            <a:r>
              <a:rPr lang="sk-SK" sz="2600" b="1" dirty="0" smtClean="0">
                <a:solidFill>
                  <a:srgbClr val="FF0000"/>
                </a:solidFill>
              </a:rPr>
              <a:t>Slovenská futbalová škola</a:t>
            </a:r>
            <a:r>
              <a:rPr lang="sk-SK" sz="2600" dirty="0" smtClean="0"/>
              <a:t>? (U10 - U21, dospelý)</a:t>
            </a:r>
          </a:p>
          <a:p>
            <a:r>
              <a:rPr lang="sk-SK" sz="2600" dirty="0" smtClean="0"/>
              <a:t>Koncept SFZ </a:t>
            </a:r>
            <a:r>
              <a:rPr lang="sk-SK" sz="2600" dirty="0" smtClean="0"/>
              <a:t>(resp. regionálne a oblastné FZ)</a:t>
            </a:r>
          </a:p>
          <a:p>
            <a:r>
              <a:rPr lang="sk-SK" sz="2600" dirty="0" err="1" smtClean="0"/>
              <a:t>SsFZ</a:t>
            </a:r>
            <a:r>
              <a:rPr lang="sk-SK" sz="2600" dirty="0" smtClean="0"/>
              <a:t> - </a:t>
            </a:r>
            <a:r>
              <a:rPr lang="sk-SK" sz="2600" dirty="0" smtClean="0"/>
              <a:t>najaktívnejší </a:t>
            </a:r>
            <a:r>
              <a:rPr lang="sk-SK" sz="2600" dirty="0" smtClean="0"/>
              <a:t>avšak bez </a:t>
            </a:r>
            <a:r>
              <a:rPr lang="sk-SK" sz="2600" dirty="0" smtClean="0"/>
              <a:t>výraznejšej koordinácie/gescie </a:t>
            </a:r>
            <a:r>
              <a:rPr lang="sk-SK" sz="2600" dirty="0" smtClean="0"/>
              <a:t>zo strany SFZ</a:t>
            </a:r>
          </a:p>
          <a:p>
            <a:r>
              <a:rPr lang="sk-SK" sz="2600" dirty="0" smtClean="0"/>
              <a:t>Časopis, web stránka, metodické listy, DVD a pod. </a:t>
            </a:r>
          </a:p>
          <a:p>
            <a:r>
              <a:rPr lang="sk-SK" sz="2600" dirty="0" smtClean="0"/>
              <a:t>Ochota prezentovať sa... </a:t>
            </a:r>
            <a:endParaRPr lang="sk-SK" sz="2600" dirty="0"/>
          </a:p>
        </p:txBody>
      </p:sp>
    </p:spTree>
    <p:extLst>
      <p:ext uri="{BB962C8B-B14F-4D97-AF65-F5344CB8AC3E}">
        <p14:creationId xmlns:p14="http://schemas.microsoft.com/office/powerpoint/2010/main" val="351409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313</TotalTime>
  <Words>391</Words>
  <Application>Microsoft Office PowerPoint</Application>
  <PresentationFormat>Prezentácia na obrazovke (4:3)</PresentationFormat>
  <Paragraphs>94</Paragraphs>
  <Slides>15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6" baseType="lpstr">
      <vt:lpstr>Austin</vt:lpstr>
      <vt:lpstr>AKO PRITIAHNUŤ DETI K FUTBALU</vt:lpstr>
      <vt:lpstr>Doc. PaedDr. Miroslav Nemec, PhD.</vt:lpstr>
      <vt:lpstr>PROBLÉM</vt:lpstr>
      <vt:lpstr>KVALITA A KVALIFIKOVANOSŤ TRÉNEROV</vt:lpstr>
      <vt:lpstr>KVALITA A KVALIFIKOVANOSŤ TRÉNEROV</vt:lpstr>
      <vt:lpstr>TRÉNINGOVÝ PROCES</vt:lpstr>
      <vt:lpstr>SPOLUPRÁCA S ODBORNÍKMI</vt:lpstr>
      <vt:lpstr>MANAŽMENT A MARKETING</vt:lpstr>
      <vt:lpstr>ODBORNÁ METODICKÁ ČINNOSŤ</vt:lpstr>
      <vt:lpstr>FUTBALOVÉ PROJEKTY SR</vt:lpstr>
      <vt:lpstr>ZAHRANIČIE</vt:lpstr>
      <vt:lpstr>Prezentácia programu PowerPoint</vt:lpstr>
      <vt:lpstr>FUTBALOVÁ AKADÉMIA</vt:lpstr>
      <vt:lpstr>ÚTM</vt:lpstr>
      <vt:lpstr>ĎAKUJEM ZA POZORNOSŤ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AKO PRITIAHNUŤ DETI K FUTBALU</dc:title>
  <dc:creator>Nemec Miroslav</dc:creator>
  <cp:lastModifiedBy>Nemec</cp:lastModifiedBy>
  <cp:revision>30</cp:revision>
  <dcterms:created xsi:type="dcterms:W3CDTF">2014-03-26T13:08:46Z</dcterms:created>
  <dcterms:modified xsi:type="dcterms:W3CDTF">2014-03-27T12:47:08Z</dcterms:modified>
</cp:coreProperties>
</file>